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9" r:id="rId4"/>
  </p:sldMasterIdLst>
  <p:notesMasterIdLst>
    <p:notesMasterId r:id="rId17"/>
  </p:notesMasterIdLst>
  <p:sldIdLst>
    <p:sldId id="2141412693" r:id="rId5"/>
    <p:sldId id="2141412695" r:id="rId6"/>
    <p:sldId id="10824" r:id="rId7"/>
    <p:sldId id="2141412690" r:id="rId8"/>
    <p:sldId id="2141412696" r:id="rId9"/>
    <p:sldId id="2141412699" r:id="rId10"/>
    <p:sldId id="2141412694" r:id="rId11"/>
    <p:sldId id="2141412676" r:id="rId12"/>
    <p:sldId id="2141412682" r:id="rId13"/>
    <p:sldId id="2141412689" r:id="rId14"/>
    <p:sldId id="2141412697" r:id="rId15"/>
    <p:sldId id="2141412674" r:id="rId16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7C5B3A0B-3583-1C3A-69F2-3308FA49751D}" name="Curtis Means" initials="CM" userId="S::cmeans@barracuda.com::45539681-818d-4e0e-9c25-c359b3c43a33" providerId="AD"/>
  <p188:author id="{F3A67A16-276B-E5BF-8C46-87645CD90D18}" name="Diane Honda" initials="DH" userId="S::dhonda@barracuda.com::779919ee-1f8e-4aec-a4f1-ffb78a58008b" providerId="AD"/>
  <p188:author id="{554CD41A-F0B3-E7C3-AE6C-5CBC4A5C9543}" name="Riaz Lakhani" initials="RL" userId="S::rlakhani@barracuda.com::5cd9f2b0-c95d-4bf8-9eed-eaeab898558e" providerId="AD"/>
  <p188:author id="{D48A5AA5-B9F8-1D24-51A5-0CFD10926056}" name="Peter Gutierrez" initials="PG" userId="S::pgutierrez@barracuda.com::18d3076f-7bf9-470d-b048-a84705b96a82" providerId="AD"/>
  <p188:author id="{0B42F5A7-E181-3EDA-17E0-AEBC898BC378}" name="Tilly Travers" initials="TT" userId="S::ttravers@barracuda.com::6d5ba0b0-2caa-4202-b942-88c8c5dc0b3b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5C7E7"/>
    <a:srgbClr val="E2DFD6"/>
    <a:srgbClr val="F5F8FB"/>
    <a:srgbClr val="F1F5F9"/>
    <a:srgbClr val="F3F8FC"/>
    <a:srgbClr val="E9EEF1"/>
    <a:srgbClr val="F0F4F8"/>
    <a:srgbClr val="F7FCFF"/>
    <a:srgbClr val="F4F9FD"/>
    <a:srgbClr val="EFF3F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3C2FFA5D-87B4-456A-9821-1D502468CF0F}" styleName="Themed Style 1 –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270"/>
    <p:restoredTop sz="94762"/>
  </p:normalViewPr>
  <p:slideViewPr>
    <p:cSldViewPr snapToGrid="0">
      <p:cViewPr varScale="1">
        <p:scale>
          <a:sx n="161" d="100"/>
          <a:sy n="161" d="100"/>
        </p:scale>
        <p:origin x="736" y="20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85" d="100"/>
          <a:sy n="85" d="100"/>
        </p:scale>
        <p:origin x="3928" y="17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microsoft.com/office/2018/10/relationships/authors" Target="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Segoe UI Light" panose="020B0502040204020203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Segoe UI Light" panose="020B0502040204020203" pitchFamily="34" charset="0"/>
              </a:defRPr>
            </a:lvl1pPr>
          </a:lstStyle>
          <a:p>
            <a:fld id="{E72799E2-5110-448D-8A3C-3542E658A411}" type="datetimeFigureOut">
              <a:rPr lang="en-US" smtClean="0"/>
              <a:pPr/>
              <a:t>7/1/24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Segoe UI Light" panose="020B0502040204020203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Segoe UI Light" panose="020B0502040204020203" pitchFamily="34" charset="0"/>
              </a:defRPr>
            </a:lvl1pPr>
          </a:lstStyle>
          <a:p>
            <a:fld id="{713F729D-2A2D-4FEB-8766-8EB23772FEC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80250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Segoe UI Light" panose="020B0502040204020203" pitchFamily="34" charset="0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Segoe UI Light" panose="020B0502040204020203" pitchFamily="34" charset="0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Segoe UI Light" panose="020B0502040204020203" pitchFamily="34" charset="0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Segoe UI Light" panose="020B0502040204020203" pitchFamily="34" charset="0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Segoe UI Light" panose="020B0502040204020203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F729D-2A2D-4FEB-8766-8EB23772FECB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87091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F729D-2A2D-4FEB-8766-8EB23772FECB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176004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F729D-2A2D-4FEB-8766-8EB23772FECB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137425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F729D-2A2D-4FEB-8766-8EB23772FECB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792880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F729D-2A2D-4FEB-8766-8EB23772FECB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093266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F729D-2A2D-4FEB-8766-8EB23772FECB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439127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F729D-2A2D-4FEB-8766-8EB23772FECB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227637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F729D-2A2D-4FEB-8766-8EB23772FECB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170942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F729D-2A2D-4FEB-8766-8EB23772FECB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708393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endParaRPr lang="en-US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F97B79-C026-9F40-9611-4D5D24EE96E8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93394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bridge over a body of water&#10;&#10;Description automatically generated with medium confidence">
            <a:extLst>
              <a:ext uri="{FF2B5EF4-FFF2-40B4-BE49-F238E27FC236}">
                <a16:creationId xmlns:a16="http://schemas.microsoft.com/office/drawing/2014/main" id="{6482897A-1B8F-4DC9-FB7A-0CB5B67F175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BC46403-391C-4E18-8338-015731F6A41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6957" y="4164904"/>
            <a:ext cx="1806972" cy="586045"/>
          </a:xfrm>
          <a:prstGeom prst="rect">
            <a:avLst/>
          </a:prstGeom>
        </p:spPr>
      </p:pic>
      <p:sp>
        <p:nvSpPr>
          <p:cNvPr id="3" name="Rectangle: Single Corner Rounded 2">
            <a:extLst>
              <a:ext uri="{FF2B5EF4-FFF2-40B4-BE49-F238E27FC236}">
                <a16:creationId xmlns:a16="http://schemas.microsoft.com/office/drawing/2014/main" id="{ED1E08E5-5A80-DA66-766B-1A3F33268D83}"/>
              </a:ext>
            </a:extLst>
          </p:cNvPr>
          <p:cNvSpPr/>
          <p:nvPr userDrawn="1"/>
        </p:nvSpPr>
        <p:spPr>
          <a:xfrm flipV="1">
            <a:off x="401769" y="1927060"/>
            <a:ext cx="8340462" cy="1593996"/>
          </a:xfrm>
          <a:prstGeom prst="round1Rect">
            <a:avLst/>
          </a:prstGeom>
          <a:solidFill>
            <a:schemeClr val="tx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5" name="Content Placeholder 12"/>
          <p:cNvSpPr>
            <a:spLocks noGrp="1"/>
          </p:cNvSpPr>
          <p:nvPr>
            <p:ph sz="quarter" idx="15" hasCustomPrompt="1"/>
          </p:nvPr>
        </p:nvSpPr>
        <p:spPr>
          <a:xfrm>
            <a:off x="401769" y="2079523"/>
            <a:ext cx="8340462" cy="1593996"/>
          </a:xfrm>
          <a:prstGeom prst="rect">
            <a:avLst/>
          </a:prstGeom>
        </p:spPr>
        <p:txBody>
          <a:bodyPr vert="horz"/>
          <a:lstStyle>
            <a:lvl1pPr>
              <a:spcAft>
                <a:spcPts val="0"/>
              </a:spcAft>
              <a:defRPr sz="3800" b="0" i="0" baseline="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 marL="0" indent="0">
              <a:spcBef>
                <a:spcPts val="0"/>
              </a:spcBef>
              <a:buNone/>
              <a:defRPr sz="2000" b="0">
                <a:solidFill>
                  <a:schemeClr val="accent1">
                    <a:lumMod val="20000"/>
                    <a:lumOff val="80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2pPr>
          </a:lstStyle>
          <a:p>
            <a:pPr lvl="0"/>
            <a:r>
              <a:rPr lang="en-US"/>
              <a:t>Presentation Title</a:t>
            </a:r>
          </a:p>
          <a:p>
            <a:pPr lvl="1"/>
            <a:r>
              <a:rPr lang="en-US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577231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(Dark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close up of a logo&#10;&#10;Description automatically generated">
            <a:extLst>
              <a:ext uri="{FF2B5EF4-FFF2-40B4-BE49-F238E27FC236}">
                <a16:creationId xmlns:a16="http://schemas.microsoft.com/office/drawing/2014/main" id="{5FF624EC-A186-4651-AACC-9643F3CB76D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12116" y="4709197"/>
            <a:ext cx="410461" cy="305615"/>
          </a:xfrm>
          <a:prstGeom prst="rect">
            <a:avLst/>
          </a:prstGeom>
        </p:spPr>
      </p:pic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395111" y="1038578"/>
            <a:ext cx="8353778" cy="3594145"/>
          </a:xfrm>
        </p:spPr>
        <p:txBody>
          <a:bodyPr/>
          <a:lstStyle>
            <a:lvl1pPr>
              <a:spcBef>
                <a:spcPts val="1500"/>
              </a:spcBef>
              <a:spcAft>
                <a:spcPts val="300"/>
              </a:spcAft>
              <a:defRPr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 marL="347472" indent="-347472">
              <a:spcBef>
                <a:spcPts val="0"/>
              </a:spcBef>
              <a:spcAft>
                <a:spcPts val="300"/>
              </a:spcAft>
              <a:defRPr>
                <a:solidFill>
                  <a:schemeClr val="accent1">
                    <a:lumMod val="60000"/>
                    <a:lumOff val="40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2pPr>
            <a:lvl3pPr marL="685800" indent="-292608">
              <a:spcBef>
                <a:spcPts val="0"/>
              </a:spcBef>
              <a:spcAft>
                <a:spcPts val="300"/>
              </a:spcAft>
              <a:defRPr>
                <a:solidFill>
                  <a:schemeClr val="accent3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3pPr>
            <a:lvl4pPr marL="914400" indent="-228600">
              <a:spcBef>
                <a:spcPts val="0"/>
              </a:spcBef>
              <a:spcAft>
                <a:spcPts val="300"/>
              </a:spcAft>
              <a:defRPr>
                <a:latin typeface="Segoe UI Light" panose="020B0502040204020203" pitchFamily="34" charset="0"/>
                <a:cs typeface="Segoe UI Light" panose="020B0502040204020203" pitchFamily="34" charset="0"/>
              </a:defRPr>
            </a:lvl4pPr>
            <a:lvl5pPr marL="1143000" indent="-228600">
              <a:spcBef>
                <a:spcPts val="0"/>
              </a:spcBef>
              <a:spcAft>
                <a:spcPts val="300"/>
              </a:spcAft>
              <a:defRPr>
                <a:latin typeface="Segoe UI Light" panose="020B0502040204020203" pitchFamily="34" charset="0"/>
                <a:cs typeface="Segoe UI Light" panose="020B0502040204020203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151D49A6-D395-49C9-83BC-593D4C1E9B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5111" y="273845"/>
            <a:ext cx="8353778" cy="617977"/>
          </a:xfrm>
        </p:spPr>
        <p:txBody>
          <a:bodyPr>
            <a:normAutofit/>
          </a:bodyPr>
          <a:lstStyle>
            <a:lvl1pPr>
              <a:defRPr sz="3400"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1784461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title (Dark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itle 1">
            <a:extLst>
              <a:ext uri="{FF2B5EF4-FFF2-40B4-BE49-F238E27FC236}">
                <a16:creationId xmlns:a16="http://schemas.microsoft.com/office/drawing/2014/main" id="{741D0214-E4B4-42DE-B54F-0209CB4DC4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5111" y="1806222"/>
            <a:ext cx="8353778" cy="1615635"/>
          </a:xfrm>
        </p:spPr>
        <p:txBody>
          <a:bodyPr anchor="ctr">
            <a:normAutofit/>
          </a:bodyPr>
          <a:lstStyle>
            <a:lvl1pPr>
              <a:defRPr sz="3600">
                <a:latin typeface="Museo Slab 300" panose="02000000000000000000" pitchFamily="50" charset="0"/>
                <a:cs typeface="Segoe UI Light" panose="020B0502040204020203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28" name="Picture 27" descr="A close up of a logo&#10;&#10;Description automatically generated">
            <a:extLst>
              <a:ext uri="{FF2B5EF4-FFF2-40B4-BE49-F238E27FC236}">
                <a16:creationId xmlns:a16="http://schemas.microsoft.com/office/drawing/2014/main" id="{1EBAC5E5-C641-4EA3-8977-CE132DCA890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12116" y="4709197"/>
            <a:ext cx="410461" cy="3056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91123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fidential Content (Dark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111" y="273844"/>
            <a:ext cx="8353778" cy="617978"/>
          </a:xfrm>
        </p:spPr>
        <p:txBody>
          <a:bodyPr>
            <a:normAutofit/>
          </a:bodyPr>
          <a:lstStyle>
            <a:lvl1pPr>
              <a:defRPr sz="3400"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395111" y="1038578"/>
            <a:ext cx="8353778" cy="3594145"/>
          </a:xfrm>
        </p:spPr>
        <p:txBody>
          <a:bodyPr/>
          <a:lstStyle>
            <a:lvl1pPr>
              <a:spcBef>
                <a:spcPts val="1500"/>
              </a:spcBef>
              <a:spcAft>
                <a:spcPts val="300"/>
              </a:spcAft>
              <a:defRPr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 marL="347472" indent="-347472">
              <a:spcBef>
                <a:spcPts val="0"/>
              </a:spcBef>
              <a:spcAft>
                <a:spcPts val="300"/>
              </a:spcAft>
              <a:defRPr>
                <a:solidFill>
                  <a:schemeClr val="accent1">
                    <a:lumMod val="60000"/>
                    <a:lumOff val="40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2pPr>
            <a:lvl3pPr marL="685800" indent="-292608">
              <a:spcBef>
                <a:spcPts val="0"/>
              </a:spcBef>
              <a:spcAft>
                <a:spcPts val="300"/>
              </a:spcAft>
              <a:defRPr>
                <a:solidFill>
                  <a:schemeClr val="accent3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3pPr>
            <a:lvl4pPr marL="914400" indent="-228600">
              <a:spcBef>
                <a:spcPts val="0"/>
              </a:spcBef>
              <a:spcAft>
                <a:spcPts val="300"/>
              </a:spcAft>
              <a:defRPr>
                <a:latin typeface="Segoe UI Light" panose="020B0502040204020203" pitchFamily="34" charset="0"/>
                <a:cs typeface="Segoe UI Light" panose="020B0502040204020203" pitchFamily="34" charset="0"/>
              </a:defRPr>
            </a:lvl4pPr>
            <a:lvl5pPr marL="1143000" indent="-228600">
              <a:spcBef>
                <a:spcPts val="0"/>
              </a:spcBef>
              <a:spcAft>
                <a:spcPts val="300"/>
              </a:spcAft>
              <a:defRPr>
                <a:latin typeface="Segoe UI Light" panose="020B0502040204020203" pitchFamily="34" charset="0"/>
                <a:cs typeface="Segoe UI Light" panose="020B0502040204020203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B554D0ED-69C4-442B-8156-5405AFDDD3F6}"/>
              </a:ext>
            </a:extLst>
          </p:cNvPr>
          <p:cNvSpPr/>
          <p:nvPr userDrawn="1"/>
        </p:nvSpPr>
        <p:spPr>
          <a:xfrm>
            <a:off x="0" y="4869657"/>
            <a:ext cx="9144000" cy="273843"/>
          </a:xfrm>
          <a:prstGeom prst="rect">
            <a:avLst/>
          </a:prstGeom>
          <a:solidFill>
            <a:srgbClr val="F053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CONFIDENTIAL</a:t>
            </a:r>
          </a:p>
        </p:txBody>
      </p:sp>
    </p:spTree>
    <p:extLst>
      <p:ext uri="{BB962C8B-B14F-4D97-AF65-F5344CB8AC3E}">
        <p14:creationId xmlns:p14="http://schemas.microsoft.com/office/powerpoint/2010/main" val="14272443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(Whit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lack screen with blue squares&#10;&#10;Description automatically generated">
            <a:extLst>
              <a:ext uri="{FF2B5EF4-FFF2-40B4-BE49-F238E27FC236}">
                <a16:creationId xmlns:a16="http://schemas.microsoft.com/office/drawing/2014/main" id="{D6393BA5-6109-259A-BC6E-EECC29272C0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FEA36993-D65A-81DC-8702-6FDD2A179E85}"/>
              </a:ext>
            </a:extLst>
          </p:cNvPr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395111" y="1038578"/>
            <a:ext cx="8353778" cy="3594145"/>
          </a:xfrm>
        </p:spPr>
        <p:txBody>
          <a:bodyPr/>
          <a:lstStyle>
            <a:lvl1pPr>
              <a:spcBef>
                <a:spcPts val="1500"/>
              </a:spcBef>
              <a:spcAft>
                <a:spcPts val="300"/>
              </a:spcAft>
              <a:defRPr>
                <a:solidFill>
                  <a:srgbClr val="000006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 marL="347472" indent="-347472">
              <a:spcBef>
                <a:spcPts val="0"/>
              </a:spcBef>
              <a:spcAft>
                <a:spcPts val="300"/>
              </a:spcAft>
              <a:defRPr>
                <a:solidFill>
                  <a:schemeClr val="accent1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2pPr>
            <a:lvl3pPr marL="685800" indent="-292608">
              <a:spcBef>
                <a:spcPts val="0"/>
              </a:spcBef>
              <a:spcAft>
                <a:spcPts val="300"/>
              </a:spcAft>
              <a:defRPr>
                <a:solidFill>
                  <a:schemeClr val="accent5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3pPr>
            <a:lvl4pPr marL="914400" indent="-228600">
              <a:spcBef>
                <a:spcPts val="0"/>
              </a:spcBef>
              <a:spcAft>
                <a:spcPts val="300"/>
              </a:spcAft>
              <a:defRPr>
                <a:solidFill>
                  <a:srgbClr val="000006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4pPr>
            <a:lvl5pPr marL="1143000" indent="-228600">
              <a:spcBef>
                <a:spcPts val="0"/>
              </a:spcBef>
              <a:spcAft>
                <a:spcPts val="300"/>
              </a:spcAft>
              <a:defRPr>
                <a:solidFill>
                  <a:srgbClr val="000006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151D49A6-D395-49C9-83BC-593D4C1E9B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5111" y="273845"/>
            <a:ext cx="8353778" cy="617977"/>
          </a:xfrm>
        </p:spPr>
        <p:txBody>
          <a:bodyPr>
            <a:normAutofit/>
          </a:bodyPr>
          <a:lstStyle>
            <a:lvl1pPr>
              <a:defRPr sz="3400">
                <a:solidFill>
                  <a:srgbClr val="000006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EDDF839-FAD2-77E0-58F7-1AB421D2295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675"/>
            <a:ext cx="9144000" cy="6037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09048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title (Whit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C253B50-7849-A195-115F-2F5722BE9F81}"/>
              </a:ext>
            </a:extLst>
          </p:cNvPr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25" name="Title 1">
            <a:extLst>
              <a:ext uri="{FF2B5EF4-FFF2-40B4-BE49-F238E27FC236}">
                <a16:creationId xmlns:a16="http://schemas.microsoft.com/office/drawing/2014/main" id="{741D0214-E4B4-42DE-B54F-0209CB4DC4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5111" y="1806222"/>
            <a:ext cx="8353778" cy="1615635"/>
          </a:xfrm>
        </p:spPr>
        <p:txBody>
          <a:bodyPr anchor="ctr">
            <a:normAutofit/>
          </a:bodyPr>
          <a:lstStyle>
            <a:lvl1pPr>
              <a:defRPr sz="3600">
                <a:solidFill>
                  <a:srgbClr val="000006"/>
                </a:solidFill>
                <a:latin typeface="Museo Slab 300" panose="02000000000000000000" pitchFamily="50" charset="0"/>
                <a:cs typeface="Segoe UI Light" panose="020B0502040204020203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28" name="Picture 27" descr="A close up of a logo&#10;&#10;Description automatically generated">
            <a:extLst>
              <a:ext uri="{FF2B5EF4-FFF2-40B4-BE49-F238E27FC236}">
                <a16:creationId xmlns:a16="http://schemas.microsoft.com/office/drawing/2014/main" id="{F5DCDFF4-708F-4B06-B905-EF7D1CBF50D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12116" y="4709197"/>
            <a:ext cx="410461" cy="3056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9384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fidential Content (Whit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8A599795-F3FE-2C1B-A291-5733CFE02929}"/>
              </a:ext>
            </a:extLst>
          </p:cNvPr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111" y="273844"/>
            <a:ext cx="8353778" cy="617978"/>
          </a:xfrm>
        </p:spPr>
        <p:txBody>
          <a:bodyPr>
            <a:normAutofit/>
          </a:bodyPr>
          <a:lstStyle>
            <a:lvl1pPr>
              <a:defRPr sz="3400">
                <a:solidFill>
                  <a:srgbClr val="000006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395111" y="1038578"/>
            <a:ext cx="8353778" cy="3594145"/>
          </a:xfrm>
        </p:spPr>
        <p:txBody>
          <a:bodyPr/>
          <a:lstStyle>
            <a:lvl1pPr>
              <a:spcBef>
                <a:spcPts val="1500"/>
              </a:spcBef>
              <a:spcAft>
                <a:spcPts val="300"/>
              </a:spcAft>
              <a:defRPr>
                <a:solidFill>
                  <a:srgbClr val="000006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 marL="347472" indent="-347472">
              <a:spcBef>
                <a:spcPts val="0"/>
              </a:spcBef>
              <a:spcAft>
                <a:spcPts val="300"/>
              </a:spcAft>
              <a:defRPr>
                <a:solidFill>
                  <a:schemeClr val="accent1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2pPr>
            <a:lvl3pPr marL="685800" indent="-292608">
              <a:spcBef>
                <a:spcPts val="0"/>
              </a:spcBef>
              <a:spcAft>
                <a:spcPts val="300"/>
              </a:spcAft>
              <a:defRPr>
                <a:solidFill>
                  <a:schemeClr val="accent5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3pPr>
            <a:lvl4pPr marL="914400" indent="-228600">
              <a:spcBef>
                <a:spcPts val="0"/>
              </a:spcBef>
              <a:spcAft>
                <a:spcPts val="300"/>
              </a:spcAft>
              <a:defRPr>
                <a:solidFill>
                  <a:srgbClr val="000006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4pPr>
            <a:lvl5pPr marL="1143000" indent="-228600">
              <a:spcBef>
                <a:spcPts val="0"/>
              </a:spcBef>
              <a:spcAft>
                <a:spcPts val="300"/>
              </a:spcAft>
              <a:defRPr>
                <a:solidFill>
                  <a:srgbClr val="000006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F5658260-66E0-4195-8022-CB6FA9E8FA26}"/>
              </a:ext>
            </a:extLst>
          </p:cNvPr>
          <p:cNvSpPr/>
          <p:nvPr userDrawn="1"/>
        </p:nvSpPr>
        <p:spPr>
          <a:xfrm>
            <a:off x="0" y="4869657"/>
            <a:ext cx="9144000" cy="273843"/>
          </a:xfrm>
          <a:prstGeom prst="rect">
            <a:avLst/>
          </a:prstGeom>
          <a:solidFill>
            <a:srgbClr val="F053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CONFIDENTIAL</a:t>
            </a:r>
          </a:p>
        </p:txBody>
      </p:sp>
    </p:spTree>
    <p:extLst>
      <p:ext uri="{BB962C8B-B14F-4D97-AF65-F5344CB8AC3E}">
        <p14:creationId xmlns:p14="http://schemas.microsoft.com/office/powerpoint/2010/main" val="33166312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bridge over a body of water&#10;&#10;Description automatically generated with medium confidence">
            <a:extLst>
              <a:ext uri="{FF2B5EF4-FFF2-40B4-BE49-F238E27FC236}">
                <a16:creationId xmlns:a16="http://schemas.microsoft.com/office/drawing/2014/main" id="{B0EE2851-04DD-0988-0D5A-B6842FD3F71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D93AD67B-1C30-E100-A118-760A126F1DB7}"/>
              </a:ext>
            </a:extLst>
          </p:cNvPr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F0C5D5B-0489-41BA-8403-6275C3C7E8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6957" y="4164904"/>
            <a:ext cx="1806972" cy="586045"/>
          </a:xfrm>
          <a:prstGeom prst="rect">
            <a:avLst/>
          </a:prstGeom>
        </p:spPr>
      </p:pic>
      <p:sp>
        <p:nvSpPr>
          <p:cNvPr id="3" name="TextBox 2"/>
          <p:cNvSpPr txBox="1"/>
          <p:nvPr userDrawn="1"/>
        </p:nvSpPr>
        <p:spPr>
          <a:xfrm>
            <a:off x="334472" y="1918525"/>
            <a:ext cx="373403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6400" dirty="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val="2305810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0386C245-24BF-84B5-AD88-E8FAFF66EBCD}"/>
              </a:ext>
            </a:extLst>
          </p:cNvPr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2331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95111" y="273844"/>
            <a:ext cx="8353778" cy="798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5111" y="1369219"/>
            <a:ext cx="8353778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88280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0" r:id="rId1"/>
    <p:sldLayoutId id="2147483721" r:id="rId2"/>
    <p:sldLayoutId id="2147483722" r:id="rId3"/>
    <p:sldLayoutId id="2147483723" r:id="rId4"/>
    <p:sldLayoutId id="2147483724" r:id="rId5"/>
    <p:sldLayoutId id="2147483725" r:id="rId6"/>
    <p:sldLayoutId id="2147483726" r:id="rId7"/>
    <p:sldLayoutId id="2147483727" r:id="rId8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Segoe UI Light" panose="020B0502040204020203" pitchFamily="34" charset="0"/>
          <a:ea typeface="+mj-ea"/>
          <a:cs typeface="Segoe UI Light" panose="020B0502040204020203" pitchFamily="34" charset="0"/>
        </a:defRPr>
      </a:lvl1pPr>
    </p:titleStyle>
    <p:bodyStyle>
      <a:lvl1pPr marL="0" indent="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None/>
        <a:defRPr sz="2600" kern="1200">
          <a:solidFill>
            <a:schemeClr val="bg1"/>
          </a:solidFill>
          <a:latin typeface="Segoe UI Light" panose="020B0502040204020203" pitchFamily="34" charset="0"/>
          <a:ea typeface="+mn-ea"/>
          <a:cs typeface="Segoe UI Light" panose="020B0502040204020203" pitchFamily="34" charset="0"/>
        </a:defRPr>
      </a:lvl1pPr>
      <a:lvl2pPr marL="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2200" kern="1200">
          <a:solidFill>
            <a:schemeClr val="accent1">
              <a:lumMod val="60000"/>
              <a:lumOff val="40000"/>
            </a:schemeClr>
          </a:solidFill>
          <a:latin typeface="Segoe UI Light" panose="020B0502040204020203" pitchFamily="34" charset="0"/>
          <a:ea typeface="+mn-ea"/>
          <a:cs typeface="Segoe UI Light" panose="020B0502040204020203" pitchFamily="34" charset="0"/>
        </a:defRPr>
      </a:lvl2pPr>
      <a:lvl3pPr marL="36576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accent3"/>
          </a:solidFill>
          <a:latin typeface="Segoe UI Light" panose="020B0502040204020203" pitchFamily="34" charset="0"/>
          <a:ea typeface="+mn-ea"/>
          <a:cs typeface="Segoe UI Light" panose="020B0502040204020203" pitchFamily="34" charset="0"/>
        </a:defRPr>
      </a:lvl3pPr>
      <a:lvl4pPr marL="54864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Segoe UI Light" panose="020B0502040204020203" pitchFamily="34" charset="0"/>
          <a:ea typeface="+mn-ea"/>
          <a:cs typeface="Segoe UI Light" panose="020B0502040204020203" pitchFamily="34" charset="0"/>
        </a:defRPr>
      </a:lvl4pPr>
      <a:lvl5pPr marL="73152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bg1"/>
          </a:solidFill>
          <a:latin typeface="Segoe UI Light" panose="020B0502040204020203" pitchFamily="34" charset="0"/>
          <a:ea typeface="+mn-ea"/>
          <a:cs typeface="Segoe UI Light" panose="020B0502040204020203" pitchFamily="34" charset="0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A blue dotted wave of dots&#10;&#10;Description automatically generated">
            <a:extLst>
              <a:ext uri="{FF2B5EF4-FFF2-40B4-BE49-F238E27FC236}">
                <a16:creationId xmlns:a16="http://schemas.microsoft.com/office/drawing/2014/main" id="{0C9138D5-F332-6E21-4464-21F5C318B94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6737009-CEFE-0D76-F47D-93AD766A4F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5111" y="940884"/>
            <a:ext cx="8353778" cy="1615635"/>
          </a:xfrm>
        </p:spPr>
        <p:txBody>
          <a:bodyPr>
            <a:normAutofit/>
          </a:bodyPr>
          <a:lstStyle/>
          <a:p>
            <a:r>
              <a:rPr lang="en-US" sz="38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The CISO script: A template presentation for board meetings</a:t>
            </a: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A5A290AF-EE91-7ABB-A16A-D84FD8A1AED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81854" y="505638"/>
            <a:ext cx="1894518" cy="428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00520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33155AA9-CCA6-D743-6C27-9D0865C3BD80}"/>
              </a:ext>
            </a:extLst>
          </p:cNvPr>
          <p:cNvSpPr txBox="1"/>
          <p:nvPr/>
        </p:nvSpPr>
        <p:spPr>
          <a:xfrm>
            <a:off x="0" y="4594813"/>
            <a:ext cx="9144000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b="1" dirty="0">
                <a:solidFill>
                  <a:srgbClr val="0E87D1"/>
                </a:solidFill>
                <a:latin typeface="Segoe UI Semibold" panose="020B0502040204020203" pitchFamily="34" charset="0"/>
                <a:cs typeface="Segoe UI Semibold" panose="020B0502040204020203" pitchFamily="34" charset="0"/>
              </a:rPr>
              <a:t>REMOVE THIS SLIDE BEFORE PRESENTING</a:t>
            </a:r>
          </a:p>
        </p:txBody>
      </p:sp>
      <p:sp>
        <p:nvSpPr>
          <p:cNvPr id="11" name="Content Placeholder 1">
            <a:extLst>
              <a:ext uri="{FF2B5EF4-FFF2-40B4-BE49-F238E27FC236}">
                <a16:creationId xmlns:a16="http://schemas.microsoft.com/office/drawing/2014/main" id="{1A201459-0523-8A12-27FD-84463E045E71}"/>
              </a:ext>
            </a:extLst>
          </p:cNvPr>
          <p:cNvSpPr txBox="1">
            <a:spLocks/>
          </p:cNvSpPr>
          <p:nvPr/>
        </p:nvSpPr>
        <p:spPr>
          <a:xfrm>
            <a:off x="395111" y="1153778"/>
            <a:ext cx="8353778" cy="3594145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1500"/>
              </a:spcBef>
              <a:spcAft>
                <a:spcPts val="300"/>
              </a:spcAft>
              <a:buFont typeface="Arial" panose="020B0604020202020204" pitchFamily="34" charset="0"/>
              <a:buNone/>
              <a:defRPr sz="2600" kern="1200">
                <a:solidFill>
                  <a:srgbClr val="000006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defRPr>
            </a:lvl1pPr>
            <a:lvl2pPr marL="347472" indent="-347472" algn="l" defTabSz="6858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2200" kern="1200">
                <a:solidFill>
                  <a:schemeClr val="accent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defRPr>
            </a:lvl2pPr>
            <a:lvl3pPr marL="685800" indent="-292608" algn="l" defTabSz="6858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accent5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defRPr>
            </a:lvl3pPr>
            <a:lvl4pPr marL="914400" indent="-228600" algn="l" defTabSz="6858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1600" kern="1200">
                <a:solidFill>
                  <a:srgbClr val="000006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defRPr>
            </a:lvl4pPr>
            <a:lvl5pPr marL="1143000" indent="-228600" algn="l" defTabSz="6858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1400" kern="1200">
                <a:solidFill>
                  <a:srgbClr val="000006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95478" indent="-285750">
              <a:lnSpc>
                <a:spcPct val="110000"/>
              </a:lnSpc>
              <a:spcAft>
                <a:spcPts val="1200"/>
              </a:spcAft>
              <a:buClr>
                <a:srgbClr val="0E87D1"/>
              </a:buClr>
              <a:buSzPct val="100000"/>
              <a:buFont typeface="Arial" panose="020B0604020202020204" pitchFamily="34" charset="0"/>
              <a:buChar char="•"/>
            </a:pPr>
            <a:r>
              <a:rPr lang="en-GB" sz="1600" dirty="0">
                <a:solidFill>
                  <a:schemeClr val="tx1"/>
                </a:solidFill>
              </a:rPr>
              <a:t>This template is designed to help you provide a security program overview/initial discussion with the board or senior leadership.</a:t>
            </a:r>
          </a:p>
          <a:p>
            <a:pPr marL="395478" indent="-28575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lr>
                <a:srgbClr val="0E87D1"/>
              </a:buClr>
              <a:buSzPct val="100000"/>
              <a:buFont typeface="Arial" panose="020B0604020202020204" pitchFamily="34" charset="0"/>
              <a:buChar char="•"/>
            </a:pPr>
            <a:r>
              <a:rPr lang="en-GB" sz="1600" dirty="0">
                <a:solidFill>
                  <a:schemeClr val="tx1"/>
                </a:solidFill>
              </a:rPr>
              <a:t>Your job is storytelling. Tell a compelling story, and don’t get too technical. Board members will ask if they want more technical details. </a:t>
            </a:r>
          </a:p>
          <a:p>
            <a:pPr marL="395478" indent="-28575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lr>
                <a:srgbClr val="0E87D1"/>
              </a:buClr>
              <a:buSzPct val="100000"/>
              <a:buFont typeface="Arial" panose="020B0604020202020204" pitchFamily="34" charset="0"/>
              <a:buChar char="•"/>
            </a:pPr>
            <a:r>
              <a:rPr lang="en-GB" sz="1600" dirty="0">
                <a:solidFill>
                  <a:schemeClr val="tx1"/>
                </a:solidFill>
              </a:rPr>
              <a:t>Focus on the “why” and “how” of your story.</a:t>
            </a:r>
          </a:p>
          <a:p>
            <a:pPr marL="395478" indent="-28575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lr>
                <a:srgbClr val="0E87D1"/>
              </a:buClr>
              <a:buSzPct val="100000"/>
              <a:buFont typeface="Arial" panose="020B0604020202020204" pitchFamily="34" charset="0"/>
              <a:buChar char="•"/>
            </a:pPr>
            <a:r>
              <a:rPr lang="en-GB" sz="1600" dirty="0">
                <a:solidFill>
                  <a:schemeClr val="tx1"/>
                </a:solidFill>
              </a:rPr>
              <a:t>Put your story in the context of risk and financial impact: the revenue/EBITDA the security team is responsible for keeping cyber resilient. Don’t dwell on the number of systems, products, or tools.</a:t>
            </a:r>
          </a:p>
          <a:p>
            <a:pPr marL="395478" indent="-28575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lr>
                <a:srgbClr val="0E87D1"/>
              </a:buClr>
              <a:buSzPct val="100000"/>
              <a:buFont typeface="Arial" panose="020B0604020202020204" pitchFamily="34" charset="0"/>
              <a:buChar char="•"/>
            </a:pPr>
            <a:r>
              <a:rPr lang="en-GB" sz="1600" dirty="0">
                <a:solidFill>
                  <a:schemeClr val="tx1"/>
                </a:solidFill>
              </a:rPr>
              <a:t>Remove/add slides as you need to support your story.</a:t>
            </a:r>
          </a:p>
          <a:p>
            <a:endParaRPr lang="en-US" dirty="0"/>
          </a:p>
        </p:txBody>
      </p:sp>
      <p:sp>
        <p:nvSpPr>
          <p:cNvPr id="12" name="Title 2">
            <a:extLst>
              <a:ext uri="{FF2B5EF4-FFF2-40B4-BE49-F238E27FC236}">
                <a16:creationId xmlns:a16="http://schemas.microsoft.com/office/drawing/2014/main" id="{B224D4EB-D6C2-DC51-44B6-7B03B96204F5}"/>
              </a:ext>
            </a:extLst>
          </p:cNvPr>
          <p:cNvSpPr txBox="1">
            <a:spLocks/>
          </p:cNvSpPr>
          <p:nvPr/>
        </p:nvSpPr>
        <p:spPr>
          <a:xfrm>
            <a:off x="395111" y="455785"/>
            <a:ext cx="8353778" cy="6179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400" kern="1200">
                <a:solidFill>
                  <a:srgbClr val="000006"/>
                </a:solidFill>
                <a:latin typeface="Segoe UI Light" panose="020B0502040204020203" pitchFamily="34" charset="0"/>
                <a:ea typeface="+mj-ea"/>
                <a:cs typeface="Segoe UI Light" panose="020B0502040204020203" pitchFamily="34" charset="0"/>
              </a:defRPr>
            </a:lvl1pPr>
          </a:lstStyle>
          <a:p>
            <a:r>
              <a:rPr lang="en-US" sz="3200" b="1">
                <a:latin typeface="Segoe UI Semibold" panose="020B0502040204020203" pitchFamily="34" charset="0"/>
                <a:cs typeface="Segoe UI Semibold" panose="020B0502040204020203" pitchFamily="34" charset="0"/>
              </a:rPr>
              <a:t>Guidance notes for presenters</a:t>
            </a:r>
            <a:endParaRPr lang="en-US" sz="3200" b="1" dirty="0">
              <a:latin typeface="Segoe UI Semibold" panose="020B0502040204020203" pitchFamily="34" charset="0"/>
              <a:cs typeface="Segoe UI Semibold" panose="020B0502040204020203" pitchFamily="34" charset="0"/>
            </a:endParaRPr>
          </a:p>
        </p:txBody>
      </p:sp>
      <p:pic>
        <p:nvPicPr>
          <p:cNvPr id="13" name="Picture 12" descr="A close up of a logo&#10;&#10;Description automatically generated">
            <a:extLst>
              <a:ext uri="{FF2B5EF4-FFF2-40B4-BE49-F238E27FC236}">
                <a16:creationId xmlns:a16="http://schemas.microsoft.com/office/drawing/2014/main" id="{B79ACD44-1211-BA42-BB0B-B2B79B01D55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12116" y="4709197"/>
            <a:ext cx="410461" cy="3056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07516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196257EE-FFAD-05C6-F617-5EF1E34ABD61}"/>
              </a:ext>
            </a:extLst>
          </p:cNvPr>
          <p:cNvCxnSpPr>
            <a:cxnSpLocks/>
            <a:stCxn id="13" idx="0"/>
            <a:endCxn id="21" idx="4"/>
          </p:cNvCxnSpPr>
          <p:nvPr/>
        </p:nvCxnSpPr>
        <p:spPr>
          <a:xfrm flipH="1">
            <a:off x="730652" y="1206608"/>
            <a:ext cx="2" cy="3257332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" name="Group 8">
            <a:extLst>
              <a:ext uri="{FF2B5EF4-FFF2-40B4-BE49-F238E27FC236}">
                <a16:creationId xmlns:a16="http://schemas.microsoft.com/office/drawing/2014/main" id="{E40C8A05-2E1D-67EB-6DF9-278683DBB838}"/>
              </a:ext>
            </a:extLst>
          </p:cNvPr>
          <p:cNvGrpSpPr/>
          <p:nvPr/>
        </p:nvGrpSpPr>
        <p:grpSpPr>
          <a:xfrm>
            <a:off x="449773" y="1038225"/>
            <a:ext cx="8574069" cy="3594100"/>
            <a:chOff x="174644" y="1038225"/>
            <a:chExt cx="8574069" cy="3594100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9DFFB13F-EAF6-597E-28F3-D834C3C44909}"/>
                </a:ext>
              </a:extLst>
            </p:cNvPr>
            <p:cNvSpPr/>
            <p:nvPr/>
          </p:nvSpPr>
          <p:spPr>
            <a:xfrm>
              <a:off x="395288" y="1038225"/>
              <a:ext cx="8353425" cy="3594100"/>
            </a:xfrm>
            <a:prstGeom prst="rect">
              <a:avLst/>
            </a:prstGeom>
            <a:noFill/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Freeform 11">
              <a:extLst>
                <a:ext uri="{FF2B5EF4-FFF2-40B4-BE49-F238E27FC236}">
                  <a16:creationId xmlns:a16="http://schemas.microsoft.com/office/drawing/2014/main" id="{637D8F29-433C-7D15-A227-722409CEA0E2}"/>
                </a:ext>
              </a:extLst>
            </p:cNvPr>
            <p:cNvSpPr/>
            <p:nvPr/>
          </p:nvSpPr>
          <p:spPr>
            <a:xfrm>
              <a:off x="538992" y="1262784"/>
              <a:ext cx="7706785" cy="449406"/>
            </a:xfrm>
            <a:custGeom>
              <a:avLst/>
              <a:gdLst>
                <a:gd name="connsiteX0" fmla="*/ 0 w 7964543"/>
                <a:gd name="connsiteY0" fmla="*/ 0 h 449406"/>
                <a:gd name="connsiteX1" fmla="*/ 7964543 w 7964543"/>
                <a:gd name="connsiteY1" fmla="*/ 0 h 449406"/>
                <a:gd name="connsiteX2" fmla="*/ 7964543 w 7964543"/>
                <a:gd name="connsiteY2" fmla="*/ 449406 h 449406"/>
                <a:gd name="connsiteX3" fmla="*/ 0 w 7964543"/>
                <a:gd name="connsiteY3" fmla="*/ 449406 h 449406"/>
                <a:gd name="connsiteX4" fmla="*/ 0 w 7964543"/>
                <a:gd name="connsiteY4" fmla="*/ 0 h 4494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964543" h="449406">
                  <a:moveTo>
                    <a:pt x="0" y="0"/>
                  </a:moveTo>
                  <a:lnTo>
                    <a:pt x="7964543" y="0"/>
                  </a:lnTo>
                  <a:lnTo>
                    <a:pt x="7964543" y="449406"/>
                  </a:lnTo>
                  <a:lnTo>
                    <a:pt x="0" y="449406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alpha val="90000"/>
                <a:hueOff val="0"/>
                <a:satOff val="0"/>
                <a:lumOff val="0"/>
                <a:alphaOff val="0"/>
              </a:schemeClr>
            </a:fillRef>
            <a:effectRef idx="3">
              <a:schemeClr val="accen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56716" tIns="45720" rIns="45720" bIns="45720" numCol="1" spcCol="1270" anchor="ctr" anchorCtr="0">
              <a:noAutofit/>
            </a:bodyPr>
            <a:lstStyle/>
            <a:p>
              <a:pPr marL="0" lvl="0" indent="0" algn="l" defTabSz="800100">
                <a:lnSpc>
                  <a:spcPct val="10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1800" b="0" i="0" kern="1200" dirty="0">
                  <a:latin typeface="Segoe UI Light" panose="020B0502040204020203" pitchFamily="34" charset="0"/>
                  <a:cs typeface="Segoe UI Light" panose="020B0502040204020203" pitchFamily="34" charset="0"/>
                </a:rPr>
                <a:t>Executive summary: Essential points and takeaways</a:t>
              </a:r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BE3AB641-2B25-877F-6F83-8A9833D3CE35}"/>
                </a:ext>
              </a:extLst>
            </p:cNvPr>
            <p:cNvSpPr/>
            <p:nvPr/>
          </p:nvSpPr>
          <p:spPr>
            <a:xfrm>
              <a:off x="174646" y="1206608"/>
              <a:ext cx="561757" cy="561757"/>
            </a:xfrm>
            <a:prstGeom prst="ellipse">
              <a:avLst/>
            </a:prstGeom>
            <a:ln w="12700"/>
          </p:spPr>
          <p:style>
            <a:lnRef idx="1">
              <a:schemeClr val="accent1">
                <a:alpha val="9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2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en-US" dirty="0"/>
            </a:p>
          </p:txBody>
        </p:sp>
        <p:sp>
          <p:nvSpPr>
            <p:cNvPr id="14" name="Freeform 13">
              <a:extLst>
                <a:ext uri="{FF2B5EF4-FFF2-40B4-BE49-F238E27FC236}">
                  <a16:creationId xmlns:a16="http://schemas.microsoft.com/office/drawing/2014/main" id="{73880D2D-4086-F91B-20D3-073F438D402B}"/>
                </a:ext>
              </a:extLst>
            </p:cNvPr>
            <p:cNvSpPr/>
            <p:nvPr/>
          </p:nvSpPr>
          <p:spPr>
            <a:xfrm>
              <a:off x="538991" y="1936678"/>
              <a:ext cx="7706785" cy="449406"/>
            </a:xfrm>
            <a:custGeom>
              <a:avLst/>
              <a:gdLst>
                <a:gd name="connsiteX0" fmla="*/ 0 w 7642512"/>
                <a:gd name="connsiteY0" fmla="*/ 0 h 449406"/>
                <a:gd name="connsiteX1" fmla="*/ 7642512 w 7642512"/>
                <a:gd name="connsiteY1" fmla="*/ 0 h 449406"/>
                <a:gd name="connsiteX2" fmla="*/ 7642512 w 7642512"/>
                <a:gd name="connsiteY2" fmla="*/ 449406 h 449406"/>
                <a:gd name="connsiteX3" fmla="*/ 0 w 7642512"/>
                <a:gd name="connsiteY3" fmla="*/ 449406 h 449406"/>
                <a:gd name="connsiteX4" fmla="*/ 0 w 7642512"/>
                <a:gd name="connsiteY4" fmla="*/ 0 h 4494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642512" h="449406">
                  <a:moveTo>
                    <a:pt x="0" y="0"/>
                  </a:moveTo>
                  <a:lnTo>
                    <a:pt x="7642512" y="0"/>
                  </a:lnTo>
                  <a:lnTo>
                    <a:pt x="7642512" y="449406"/>
                  </a:lnTo>
                  <a:lnTo>
                    <a:pt x="0" y="449406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alpha val="90000"/>
                <a:hueOff val="0"/>
                <a:satOff val="0"/>
                <a:lumOff val="0"/>
                <a:alphaOff val="-10000"/>
              </a:schemeClr>
            </a:fillRef>
            <a:effectRef idx="3">
              <a:schemeClr val="accent1">
                <a:alpha val="90000"/>
                <a:hueOff val="0"/>
                <a:satOff val="0"/>
                <a:lumOff val="0"/>
                <a:alphaOff val="-10000"/>
              </a:schemeClr>
            </a:effectRef>
            <a:fontRef idx="minor">
              <a:schemeClr val="lt1"/>
            </a:fontRef>
          </p:style>
          <p:txBody>
            <a:bodyPr spcFirstLastPara="0" vert="horz" wrap="square" lIns="356716" tIns="45720" rIns="45720" bIns="45720" numCol="1" spcCol="1270" anchor="ctr" anchorCtr="0">
              <a:noAutofit/>
            </a:bodyPr>
            <a:lstStyle/>
            <a:p>
              <a:pPr marL="0" lvl="0" indent="0" algn="l" defTabSz="800100">
                <a:lnSpc>
                  <a:spcPct val="10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1800" b="0" i="0" kern="1200" dirty="0">
                  <a:latin typeface="Segoe UI Light" panose="020B0502040204020203" pitchFamily="34" charset="0"/>
                  <a:cs typeface="Segoe UI Light" panose="020B0502040204020203" pitchFamily="34" charset="0"/>
                </a:rPr>
                <a:t>Risk assessment: Qualitative and quantitative factors  </a:t>
              </a:r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A2A9BF2D-58A9-4618-536E-62D8FDB1B190}"/>
                </a:ext>
              </a:extLst>
            </p:cNvPr>
            <p:cNvSpPr/>
            <p:nvPr/>
          </p:nvSpPr>
          <p:spPr>
            <a:xfrm>
              <a:off x="174645" y="1880502"/>
              <a:ext cx="561757" cy="561757"/>
            </a:xfrm>
            <a:prstGeom prst="ellipse">
              <a:avLst/>
            </a:prstGeom>
            <a:ln w="12700"/>
          </p:spPr>
          <p:style>
            <a:lnRef idx="1">
              <a:schemeClr val="accent1">
                <a:alpha val="90000"/>
                <a:hueOff val="0"/>
                <a:satOff val="0"/>
                <a:lumOff val="0"/>
                <a:alphaOff val="-1000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2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en-US" dirty="0"/>
            </a:p>
          </p:txBody>
        </p:sp>
        <p:sp>
          <p:nvSpPr>
            <p:cNvPr id="16" name="Freeform 15">
              <a:extLst>
                <a:ext uri="{FF2B5EF4-FFF2-40B4-BE49-F238E27FC236}">
                  <a16:creationId xmlns:a16="http://schemas.microsoft.com/office/drawing/2014/main" id="{B78C3E44-EB5E-84DA-256D-302B763C636D}"/>
                </a:ext>
              </a:extLst>
            </p:cNvPr>
            <p:cNvSpPr/>
            <p:nvPr/>
          </p:nvSpPr>
          <p:spPr>
            <a:xfrm>
              <a:off x="538991" y="2610571"/>
              <a:ext cx="7706785" cy="449406"/>
            </a:xfrm>
            <a:custGeom>
              <a:avLst/>
              <a:gdLst>
                <a:gd name="connsiteX0" fmla="*/ 0 w 7543674"/>
                <a:gd name="connsiteY0" fmla="*/ 0 h 449406"/>
                <a:gd name="connsiteX1" fmla="*/ 7543674 w 7543674"/>
                <a:gd name="connsiteY1" fmla="*/ 0 h 449406"/>
                <a:gd name="connsiteX2" fmla="*/ 7543674 w 7543674"/>
                <a:gd name="connsiteY2" fmla="*/ 449406 h 449406"/>
                <a:gd name="connsiteX3" fmla="*/ 0 w 7543674"/>
                <a:gd name="connsiteY3" fmla="*/ 449406 h 449406"/>
                <a:gd name="connsiteX4" fmla="*/ 0 w 7543674"/>
                <a:gd name="connsiteY4" fmla="*/ 0 h 4494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543674" h="449406">
                  <a:moveTo>
                    <a:pt x="0" y="0"/>
                  </a:moveTo>
                  <a:lnTo>
                    <a:pt x="7543674" y="0"/>
                  </a:lnTo>
                  <a:lnTo>
                    <a:pt x="7543674" y="449406"/>
                  </a:lnTo>
                  <a:lnTo>
                    <a:pt x="0" y="449406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alpha val="90000"/>
                <a:hueOff val="0"/>
                <a:satOff val="0"/>
                <a:lumOff val="0"/>
                <a:alphaOff val="-20000"/>
              </a:schemeClr>
            </a:fillRef>
            <a:effectRef idx="3">
              <a:schemeClr val="accent1">
                <a:alpha val="90000"/>
                <a:hueOff val="0"/>
                <a:satOff val="0"/>
                <a:lumOff val="0"/>
                <a:alphaOff val="-20000"/>
              </a:schemeClr>
            </a:effectRef>
            <a:fontRef idx="minor">
              <a:schemeClr val="lt1"/>
            </a:fontRef>
          </p:style>
          <p:txBody>
            <a:bodyPr spcFirstLastPara="0" vert="horz" wrap="square" lIns="356716" tIns="45720" rIns="45720" bIns="45720" numCol="1" spcCol="1270" anchor="ctr" anchorCtr="0">
              <a:noAutofit/>
            </a:bodyPr>
            <a:lstStyle/>
            <a:p>
              <a:pPr marL="0" lvl="0" indent="0" algn="l" defTabSz="800100">
                <a:lnSpc>
                  <a:spcPct val="10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1800" b="0" i="0" kern="1200" dirty="0">
                  <a:latin typeface="Segoe UI Light" panose="020B0502040204020203" pitchFamily="34" charset="0"/>
                  <a:cs typeface="Segoe UI Light" panose="020B0502040204020203" pitchFamily="34" charset="0"/>
                </a:rPr>
                <a:t>Risk scorecards: Focus on high risk</a:t>
              </a:r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C6891E37-705A-D4B1-5E3C-78BD04B9BBDF}"/>
                </a:ext>
              </a:extLst>
            </p:cNvPr>
            <p:cNvSpPr/>
            <p:nvPr/>
          </p:nvSpPr>
          <p:spPr>
            <a:xfrm>
              <a:off x="174644" y="2554396"/>
              <a:ext cx="561757" cy="561757"/>
            </a:xfrm>
            <a:prstGeom prst="ellipse">
              <a:avLst/>
            </a:prstGeom>
            <a:ln w="12700"/>
          </p:spPr>
          <p:style>
            <a:lnRef idx="1">
              <a:schemeClr val="accent1">
                <a:alpha val="90000"/>
                <a:hueOff val="0"/>
                <a:satOff val="0"/>
                <a:lumOff val="0"/>
                <a:alphaOff val="-2000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2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8" name="Freeform 17">
              <a:extLst>
                <a:ext uri="{FF2B5EF4-FFF2-40B4-BE49-F238E27FC236}">
                  <a16:creationId xmlns:a16="http://schemas.microsoft.com/office/drawing/2014/main" id="{3614943F-CE6B-8C51-79FF-BF32A7CD89D6}"/>
                </a:ext>
              </a:extLst>
            </p:cNvPr>
            <p:cNvSpPr/>
            <p:nvPr/>
          </p:nvSpPr>
          <p:spPr>
            <a:xfrm>
              <a:off x="538991" y="3284465"/>
              <a:ext cx="7706785" cy="449406"/>
            </a:xfrm>
            <a:custGeom>
              <a:avLst/>
              <a:gdLst>
                <a:gd name="connsiteX0" fmla="*/ 0 w 7642512"/>
                <a:gd name="connsiteY0" fmla="*/ 0 h 449406"/>
                <a:gd name="connsiteX1" fmla="*/ 7642512 w 7642512"/>
                <a:gd name="connsiteY1" fmla="*/ 0 h 449406"/>
                <a:gd name="connsiteX2" fmla="*/ 7642512 w 7642512"/>
                <a:gd name="connsiteY2" fmla="*/ 449406 h 449406"/>
                <a:gd name="connsiteX3" fmla="*/ 0 w 7642512"/>
                <a:gd name="connsiteY3" fmla="*/ 449406 h 449406"/>
                <a:gd name="connsiteX4" fmla="*/ 0 w 7642512"/>
                <a:gd name="connsiteY4" fmla="*/ 0 h 4494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642512" h="449406">
                  <a:moveTo>
                    <a:pt x="0" y="0"/>
                  </a:moveTo>
                  <a:lnTo>
                    <a:pt x="7642512" y="0"/>
                  </a:lnTo>
                  <a:lnTo>
                    <a:pt x="7642512" y="449406"/>
                  </a:lnTo>
                  <a:lnTo>
                    <a:pt x="0" y="449406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alpha val="90000"/>
                <a:hueOff val="0"/>
                <a:satOff val="0"/>
                <a:lumOff val="0"/>
                <a:alphaOff val="-30000"/>
              </a:schemeClr>
            </a:fillRef>
            <a:effectRef idx="3">
              <a:schemeClr val="accent1">
                <a:alpha val="90000"/>
                <a:hueOff val="0"/>
                <a:satOff val="0"/>
                <a:lumOff val="0"/>
                <a:alphaOff val="-30000"/>
              </a:schemeClr>
            </a:effectRef>
            <a:fontRef idx="minor">
              <a:schemeClr val="lt1"/>
            </a:fontRef>
          </p:style>
          <p:txBody>
            <a:bodyPr spcFirstLastPara="0" vert="horz" wrap="square" lIns="356716" tIns="45720" rIns="45720" bIns="45720" numCol="1" spcCol="1270" anchor="ctr" anchorCtr="0">
              <a:noAutofit/>
            </a:bodyPr>
            <a:lstStyle/>
            <a:p>
              <a:pPr marL="0" lvl="0" indent="0" algn="l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1800" b="0" i="0" kern="1200" dirty="0">
                  <a:latin typeface="Segoe UI Light" panose="020B0502040204020203" pitchFamily="34" charset="0"/>
                  <a:ea typeface="+mn-ea"/>
                  <a:cs typeface="Segoe UI Light" panose="020B0502040204020203" pitchFamily="34" charset="0"/>
                </a:rPr>
                <a:t>Project</a:t>
              </a:r>
              <a:r>
                <a:rPr lang="en-US" sz="1800" b="0" i="0" kern="1200" dirty="0">
                  <a:latin typeface="Segoe UI Light" panose="020B0502040204020203" pitchFamily="34" charset="0"/>
                  <a:cs typeface="Segoe UI Light" panose="020B0502040204020203" pitchFamily="34" charset="0"/>
                </a:rPr>
                <a:t> </a:t>
              </a:r>
              <a:r>
                <a:rPr lang="en-US" sz="1800" b="0" i="0" kern="1200" dirty="0">
                  <a:latin typeface="Segoe UI Light" panose="020B0502040204020203" pitchFamily="34" charset="0"/>
                  <a:ea typeface="+mn-ea"/>
                  <a:cs typeface="Segoe UI Light" panose="020B0502040204020203" pitchFamily="34" charset="0"/>
                </a:rPr>
                <a:t>timeline and resources needed</a:t>
              </a:r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FA8ED2F1-952F-BD6A-EB25-F18EF84EA0D4}"/>
                </a:ext>
              </a:extLst>
            </p:cNvPr>
            <p:cNvSpPr/>
            <p:nvPr/>
          </p:nvSpPr>
          <p:spPr>
            <a:xfrm>
              <a:off x="178135" y="3228289"/>
              <a:ext cx="561757" cy="561757"/>
            </a:xfrm>
            <a:prstGeom prst="ellipse">
              <a:avLst/>
            </a:prstGeom>
            <a:ln w="12700"/>
          </p:spPr>
          <p:style>
            <a:lnRef idx="1">
              <a:schemeClr val="accent1">
                <a:alpha val="90000"/>
                <a:hueOff val="0"/>
                <a:satOff val="0"/>
                <a:lumOff val="0"/>
                <a:alphaOff val="-3000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2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0" name="Freeform 19">
              <a:extLst>
                <a:ext uri="{FF2B5EF4-FFF2-40B4-BE49-F238E27FC236}">
                  <a16:creationId xmlns:a16="http://schemas.microsoft.com/office/drawing/2014/main" id="{064896D9-0F9C-A2C2-33F2-1F1680C308AA}"/>
                </a:ext>
              </a:extLst>
            </p:cNvPr>
            <p:cNvSpPr/>
            <p:nvPr/>
          </p:nvSpPr>
          <p:spPr>
            <a:xfrm>
              <a:off x="538992" y="3958359"/>
              <a:ext cx="7706785" cy="449406"/>
            </a:xfrm>
            <a:custGeom>
              <a:avLst/>
              <a:gdLst>
                <a:gd name="connsiteX0" fmla="*/ 0 w 7964543"/>
                <a:gd name="connsiteY0" fmla="*/ 0 h 449406"/>
                <a:gd name="connsiteX1" fmla="*/ 7964543 w 7964543"/>
                <a:gd name="connsiteY1" fmla="*/ 0 h 449406"/>
                <a:gd name="connsiteX2" fmla="*/ 7964543 w 7964543"/>
                <a:gd name="connsiteY2" fmla="*/ 449406 h 449406"/>
                <a:gd name="connsiteX3" fmla="*/ 0 w 7964543"/>
                <a:gd name="connsiteY3" fmla="*/ 449406 h 449406"/>
                <a:gd name="connsiteX4" fmla="*/ 0 w 7964543"/>
                <a:gd name="connsiteY4" fmla="*/ 0 h 4494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964543" h="449406">
                  <a:moveTo>
                    <a:pt x="0" y="0"/>
                  </a:moveTo>
                  <a:lnTo>
                    <a:pt x="7964543" y="0"/>
                  </a:lnTo>
                  <a:lnTo>
                    <a:pt x="7964543" y="449406"/>
                  </a:lnTo>
                  <a:lnTo>
                    <a:pt x="0" y="449406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alpha val="90000"/>
                <a:hueOff val="0"/>
                <a:satOff val="0"/>
                <a:lumOff val="0"/>
                <a:alphaOff val="-40000"/>
              </a:schemeClr>
            </a:fillRef>
            <a:effectRef idx="3">
              <a:schemeClr val="accent1">
                <a:alpha val="90000"/>
                <a:hueOff val="0"/>
                <a:satOff val="0"/>
                <a:lumOff val="0"/>
                <a:alphaOff val="-40000"/>
              </a:schemeClr>
            </a:effectRef>
            <a:fontRef idx="minor">
              <a:schemeClr val="lt1"/>
            </a:fontRef>
          </p:style>
          <p:txBody>
            <a:bodyPr spcFirstLastPara="0" vert="horz" wrap="square" lIns="356716" tIns="45720" rIns="45720" bIns="45720" numCol="1" spcCol="1270" anchor="ctr" anchorCtr="0">
              <a:noAutofit/>
            </a:bodyPr>
            <a:lstStyle/>
            <a:p>
              <a:pPr marL="0" lvl="0" indent="0" algn="l" defTabSz="800100">
                <a:lnSpc>
                  <a:spcPct val="10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1800" b="0" i="0" kern="1200" dirty="0">
                  <a:latin typeface="Segoe UI Light" panose="020B0502040204020203" pitchFamily="34" charset="0"/>
                  <a:cs typeface="Segoe UI Light" panose="020B0502040204020203" pitchFamily="34" charset="0"/>
                </a:rPr>
                <a:t>Appendix: For more detail, medium- and low-risk mitigations, etc.</a:t>
              </a:r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CD8EBB3B-6E8D-0105-D1D1-B9BF5FD64D66}"/>
                </a:ext>
              </a:extLst>
            </p:cNvPr>
            <p:cNvSpPr/>
            <p:nvPr/>
          </p:nvSpPr>
          <p:spPr>
            <a:xfrm>
              <a:off x="174644" y="3902183"/>
              <a:ext cx="561757" cy="561757"/>
            </a:xfrm>
            <a:prstGeom prst="ellipse">
              <a:avLst/>
            </a:prstGeom>
            <a:ln w="12700"/>
          </p:spPr>
          <p:style>
            <a:lnRef idx="1">
              <a:schemeClr val="accent1">
                <a:alpha val="90000"/>
                <a:hueOff val="0"/>
                <a:satOff val="0"/>
                <a:lumOff val="0"/>
                <a:alphaOff val="-4000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2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en-US"/>
            </a:p>
          </p:txBody>
        </p:sp>
      </p:grpSp>
      <p:sp>
        <p:nvSpPr>
          <p:cNvPr id="3" name="Title 2">
            <a:extLst>
              <a:ext uri="{FF2B5EF4-FFF2-40B4-BE49-F238E27FC236}">
                <a16:creationId xmlns:a16="http://schemas.microsoft.com/office/drawing/2014/main" id="{EB94623B-AE53-A8FB-DF1D-6CD9ED0652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5111" y="455785"/>
            <a:ext cx="8353778" cy="617977"/>
          </a:xfrm>
        </p:spPr>
        <p:txBody>
          <a:bodyPr anchor="ctr">
            <a:normAutofit/>
          </a:bodyPr>
          <a:lstStyle/>
          <a:p>
            <a:r>
              <a:rPr lang="en-US" sz="3200" b="1" dirty="0">
                <a:latin typeface="Segoe UI Semibold" panose="020B0502040204020203" pitchFamily="34" charset="0"/>
                <a:cs typeface="Segoe UI Semibold" panose="020B0502040204020203" pitchFamily="34" charset="0"/>
              </a:rPr>
              <a:t>Agenda</a:t>
            </a:r>
          </a:p>
        </p:txBody>
      </p:sp>
    </p:spTree>
    <p:extLst>
      <p:ext uri="{BB962C8B-B14F-4D97-AF65-F5344CB8AC3E}">
        <p14:creationId xmlns:p14="http://schemas.microsoft.com/office/powerpoint/2010/main" val="36227411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tangle 31">
            <a:extLst>
              <a:ext uri="{FF2B5EF4-FFF2-40B4-BE49-F238E27FC236}">
                <a16:creationId xmlns:a16="http://schemas.microsoft.com/office/drawing/2014/main" id="{950AFD3A-AE19-3F3C-6C95-073CADAC9319}"/>
              </a:ext>
            </a:extLst>
          </p:cNvPr>
          <p:cNvSpPr/>
          <p:nvPr/>
        </p:nvSpPr>
        <p:spPr>
          <a:xfrm>
            <a:off x="2672531" y="2362684"/>
            <a:ext cx="5848376" cy="51320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dist="12700" dir="5400000" algn="c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 err="1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B591DAE8-CBF5-6499-5635-8613F28F1CB9}"/>
              </a:ext>
            </a:extLst>
          </p:cNvPr>
          <p:cNvSpPr/>
          <p:nvPr/>
        </p:nvSpPr>
        <p:spPr>
          <a:xfrm>
            <a:off x="2672531" y="2986701"/>
            <a:ext cx="5848376" cy="51320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dist="12700" dir="5400000" algn="c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 err="1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C478244B-8AD3-3C1D-B8A2-51417D49E62F}"/>
              </a:ext>
            </a:extLst>
          </p:cNvPr>
          <p:cNvSpPr/>
          <p:nvPr/>
        </p:nvSpPr>
        <p:spPr>
          <a:xfrm>
            <a:off x="2672531" y="3610717"/>
            <a:ext cx="5848376" cy="51320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dist="12700" dir="5400000" algn="c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 err="1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0D1B4D07-B1FD-52AC-F577-AB32F5964284}"/>
              </a:ext>
            </a:extLst>
          </p:cNvPr>
          <p:cNvSpPr/>
          <p:nvPr/>
        </p:nvSpPr>
        <p:spPr>
          <a:xfrm>
            <a:off x="2672531" y="4234733"/>
            <a:ext cx="5848376" cy="51320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dist="12700" dir="5400000" algn="c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 err="1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85BF0662-B3B6-DF87-84BF-5BA45848BDE8}"/>
              </a:ext>
            </a:extLst>
          </p:cNvPr>
          <p:cNvSpPr/>
          <p:nvPr/>
        </p:nvSpPr>
        <p:spPr>
          <a:xfrm>
            <a:off x="2672531" y="1738668"/>
            <a:ext cx="5848376" cy="51320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dist="12700" dir="5400000" algn="c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 err="1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EC58EF82-3A80-6FF6-C3CD-8904ABD8D9D5}"/>
              </a:ext>
            </a:extLst>
          </p:cNvPr>
          <p:cNvSpPr/>
          <p:nvPr/>
        </p:nvSpPr>
        <p:spPr>
          <a:xfrm>
            <a:off x="2672531" y="1108473"/>
            <a:ext cx="5848376" cy="51320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dist="12700" dir="5400000" algn="c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 err="1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10" name="Title 2">
            <a:extLst>
              <a:ext uri="{FF2B5EF4-FFF2-40B4-BE49-F238E27FC236}">
                <a16:creationId xmlns:a16="http://schemas.microsoft.com/office/drawing/2014/main" id="{51E304D9-D3B7-77F4-7382-0484E3CC6F76}"/>
              </a:ext>
            </a:extLst>
          </p:cNvPr>
          <p:cNvSpPr txBox="1">
            <a:spLocks/>
          </p:cNvSpPr>
          <p:nvPr/>
        </p:nvSpPr>
        <p:spPr>
          <a:xfrm>
            <a:off x="395111" y="455785"/>
            <a:ext cx="8353778" cy="6179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400" kern="1200">
                <a:solidFill>
                  <a:srgbClr val="000006"/>
                </a:solidFill>
                <a:latin typeface="Segoe UI Light" panose="020B0502040204020203" pitchFamily="34" charset="0"/>
                <a:ea typeface="+mj-ea"/>
                <a:cs typeface="Segoe UI Light" panose="020B0502040204020203" pitchFamily="34" charset="0"/>
              </a:defRPr>
            </a:lvl1pPr>
          </a:lstStyle>
          <a:p>
            <a:r>
              <a:rPr lang="en-US" sz="3200" b="1" dirty="0">
                <a:latin typeface="Segoe UI Semibold" panose="020B0502040204020203" pitchFamily="34" charset="0"/>
                <a:cs typeface="Segoe UI Semibold" panose="020B0502040204020203" pitchFamily="34" charset="0"/>
              </a:rPr>
              <a:t>Executive summary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C17D775-8693-552F-6D88-23CE87980246}"/>
              </a:ext>
            </a:extLst>
          </p:cNvPr>
          <p:cNvSpPr/>
          <p:nvPr/>
        </p:nvSpPr>
        <p:spPr>
          <a:xfrm>
            <a:off x="507344" y="1101090"/>
            <a:ext cx="2538637" cy="527968"/>
          </a:xfrm>
          <a:prstGeom prst="rect">
            <a:avLst/>
          </a:prstGeom>
          <a:solidFill>
            <a:srgbClr val="0088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 err="1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8D3CAAF-685B-5D00-547D-430EE4C50CE6}"/>
              </a:ext>
            </a:extLst>
          </p:cNvPr>
          <p:cNvSpPr/>
          <p:nvPr/>
        </p:nvSpPr>
        <p:spPr>
          <a:xfrm>
            <a:off x="507344" y="1728241"/>
            <a:ext cx="2538637" cy="52796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 err="1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B4A5AB71-FB6E-8A41-5922-3C8955766A1C}"/>
              </a:ext>
            </a:extLst>
          </p:cNvPr>
          <p:cNvSpPr/>
          <p:nvPr/>
        </p:nvSpPr>
        <p:spPr>
          <a:xfrm>
            <a:off x="507344" y="2355392"/>
            <a:ext cx="2538637" cy="52796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 err="1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28C94E5B-4308-56A0-D10F-DF22E8C22AB8}"/>
              </a:ext>
            </a:extLst>
          </p:cNvPr>
          <p:cNvSpPr/>
          <p:nvPr/>
        </p:nvSpPr>
        <p:spPr>
          <a:xfrm>
            <a:off x="507344" y="2976954"/>
            <a:ext cx="2538637" cy="52796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 err="1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96C3CBBC-24CC-47A4-CA8F-ABE7955E9055}"/>
              </a:ext>
            </a:extLst>
          </p:cNvPr>
          <p:cNvSpPr/>
          <p:nvPr/>
        </p:nvSpPr>
        <p:spPr>
          <a:xfrm>
            <a:off x="507344" y="3601514"/>
            <a:ext cx="2538637" cy="52796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 err="1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6814223-A82F-8733-1BAD-3B8C7911ECA4}"/>
              </a:ext>
            </a:extLst>
          </p:cNvPr>
          <p:cNvSpPr/>
          <p:nvPr/>
        </p:nvSpPr>
        <p:spPr>
          <a:xfrm>
            <a:off x="507344" y="4228198"/>
            <a:ext cx="2538637" cy="52796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 err="1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7E3FF5C-990A-0D88-B893-B3CD3FF1BA73}"/>
              </a:ext>
            </a:extLst>
          </p:cNvPr>
          <p:cNvSpPr txBox="1"/>
          <p:nvPr/>
        </p:nvSpPr>
        <p:spPr>
          <a:xfrm>
            <a:off x="791569" y="1153066"/>
            <a:ext cx="193506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sz="11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How we keep the company cyber resilient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5F61A7A8-4CD5-5519-E7CB-E780929987D6}"/>
              </a:ext>
            </a:extLst>
          </p:cNvPr>
          <p:cNvSpPr txBox="1"/>
          <p:nvPr/>
        </p:nvSpPr>
        <p:spPr>
          <a:xfrm>
            <a:off x="507344" y="1785417"/>
            <a:ext cx="253863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sz="11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What you did in terms of risk assessment and review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73A4A8C2-1DB9-2F28-DD12-8DB590174D0D}"/>
              </a:ext>
            </a:extLst>
          </p:cNvPr>
          <p:cNvSpPr txBox="1"/>
          <p:nvPr/>
        </p:nvSpPr>
        <p:spPr>
          <a:xfrm>
            <a:off x="471009" y="2401779"/>
            <a:ext cx="261130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sz="11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What you are doing/have done to address critical and non-critical risks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17FD534C-E702-D9B5-BEC7-A291D00443C7}"/>
              </a:ext>
            </a:extLst>
          </p:cNvPr>
          <p:cNvSpPr txBox="1"/>
          <p:nvPr/>
        </p:nvSpPr>
        <p:spPr>
          <a:xfrm>
            <a:off x="583035" y="3024049"/>
            <a:ext cx="238724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sz="11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How this activity impacts our current and future security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28B3AA5F-19F6-4CDC-E0E7-CF849C29FBC2}"/>
              </a:ext>
            </a:extLst>
          </p:cNvPr>
          <p:cNvSpPr txBox="1"/>
          <p:nvPr/>
        </p:nvSpPr>
        <p:spPr>
          <a:xfrm>
            <a:off x="546701" y="3734693"/>
            <a:ext cx="245991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sz="11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What’s the timeline for activity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EF23EF4C-DCDB-1A16-50E9-2E9501108DAA}"/>
              </a:ext>
            </a:extLst>
          </p:cNvPr>
          <p:cNvSpPr txBox="1"/>
          <p:nvPr/>
        </p:nvSpPr>
        <p:spPr>
          <a:xfrm>
            <a:off x="558813" y="4361377"/>
            <a:ext cx="243569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sz="11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Investment needed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F16035D8-9856-6E39-EE57-646E6B622137}"/>
              </a:ext>
            </a:extLst>
          </p:cNvPr>
          <p:cNvSpPr txBox="1"/>
          <p:nvPr/>
        </p:nvSpPr>
        <p:spPr>
          <a:xfrm>
            <a:off x="3131738" y="1108473"/>
            <a:ext cx="5504918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spcAft>
                <a:spcPts val="600"/>
              </a:spcAft>
            </a:pPr>
            <a:r>
              <a:rPr lang="en-US" sz="900" dirty="0">
                <a:latin typeface="Segoe UI Light" panose="020B0502040204020203" pitchFamily="34" charset="0"/>
                <a:cs typeface="Segoe UI Light" panose="020B0502040204020203" pitchFamily="34" charset="0"/>
              </a:rPr>
              <a:t>Your introduction should focus on how you are keeping the organization cyber resilient in the context of business revenue/EBITDA, employees, assets, infrastructure, regulatory compliance and and key external audiences (customers, partners, supply chain). This could be followed a look at recent industry breaches.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D9665EB6-8CD9-70D9-F273-AFC0BD8DA64D}"/>
              </a:ext>
            </a:extLst>
          </p:cNvPr>
          <p:cNvSpPr txBox="1"/>
          <p:nvPr/>
        </p:nvSpPr>
        <p:spPr>
          <a:xfrm>
            <a:off x="3131738" y="1744038"/>
            <a:ext cx="5220693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spcAft>
                <a:spcPts val="600"/>
              </a:spcAft>
            </a:pPr>
            <a:r>
              <a:rPr lang="en-US" sz="900" dirty="0">
                <a:latin typeface="Segoe UI Light" panose="020B0502040204020203" pitchFamily="34" charset="0"/>
                <a:cs typeface="Segoe UI Light" panose="020B0502040204020203" pitchFamily="34" charset="0"/>
              </a:rPr>
              <a:t>Risk is a critical business metric everyone understands. The connection between risk and business continuity/performance is clear. You need to continuously reassess risk and the risk register against evolving threats and business needs.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271C48EA-B46C-BB32-6790-38252240CE2F}"/>
              </a:ext>
            </a:extLst>
          </p:cNvPr>
          <p:cNvSpPr txBox="1"/>
          <p:nvPr/>
        </p:nvSpPr>
        <p:spPr>
          <a:xfrm>
            <a:off x="3131738" y="2368054"/>
            <a:ext cx="5220693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spcAft>
                <a:spcPts val="600"/>
              </a:spcAft>
            </a:pPr>
            <a:r>
              <a:rPr lang="en-US" sz="900" dirty="0">
                <a:latin typeface="Segoe UI Light" panose="020B0502040204020203" pitchFamily="34" charset="0"/>
                <a:cs typeface="Segoe UI Light" panose="020B0502040204020203" pitchFamily="34" charset="0"/>
              </a:rPr>
              <a:t>This enables the board to focus on the priorities and avoids noise and information overload. What are you doing to address the most critical risks identified during assessment/review? How are you effectively and efficiently managing non-critical risks?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0515563F-CAD2-DF6A-8BC1-EB14BF79D806}"/>
              </a:ext>
            </a:extLst>
          </p:cNvPr>
          <p:cNvSpPr txBox="1"/>
          <p:nvPr/>
        </p:nvSpPr>
        <p:spPr>
          <a:xfrm>
            <a:off x="3131738" y="2992071"/>
            <a:ext cx="52206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spcAft>
                <a:spcPts val="600"/>
              </a:spcAft>
            </a:pPr>
            <a:r>
              <a:rPr lang="en-US" sz="900" dirty="0">
                <a:latin typeface="Segoe UI Light" panose="020B0502040204020203" pitchFamily="34" charset="0"/>
                <a:cs typeface="Segoe UI Light" panose="020B0502040204020203" pitchFamily="34" charset="0"/>
              </a:rPr>
              <a:t>This helps the board to see the bigger picture and context. Include the potential short- and longer-term outcomes of the actions you’ve taken to address critical risks.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491D2374-A73B-0316-E8DD-1E3FEAF6B950}"/>
              </a:ext>
            </a:extLst>
          </p:cNvPr>
          <p:cNvSpPr txBox="1"/>
          <p:nvPr/>
        </p:nvSpPr>
        <p:spPr>
          <a:xfrm>
            <a:off x="3131738" y="3616087"/>
            <a:ext cx="52206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spcAft>
                <a:spcPts val="600"/>
              </a:spcAft>
            </a:pPr>
            <a:r>
              <a:rPr lang="en-US" sz="900" dirty="0">
                <a:latin typeface="Segoe UI Light" panose="020B0502040204020203" pitchFamily="34" charset="0"/>
                <a:cs typeface="Segoe UI Light" panose="020B0502040204020203" pitchFamily="34" charset="0"/>
              </a:rPr>
              <a:t>This helps to manage board expectations. It should be a structured timeline</a:t>
            </a:r>
            <a:r>
              <a:rPr lang="en-US" sz="900" strike="sngStrike" dirty="0">
                <a:latin typeface="Segoe UI Light" panose="020B0502040204020203" pitchFamily="34" charset="0"/>
                <a:cs typeface="Segoe UI Light" panose="020B0502040204020203" pitchFamily="34" charset="0"/>
              </a:rPr>
              <a:t>s</a:t>
            </a:r>
            <a:r>
              <a:rPr lang="en-US" sz="900" dirty="0">
                <a:latin typeface="Segoe UI Light" panose="020B0502040204020203" pitchFamily="34" charset="0"/>
                <a:cs typeface="Segoe UI Light" panose="020B0502040204020203" pitchFamily="34" charset="0"/>
              </a:rPr>
              <a:t> for the prompt mitigation of critical security risks.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25B1A0A0-6596-3822-6573-A388337EC9E3}"/>
              </a:ext>
            </a:extLst>
          </p:cNvPr>
          <p:cNvSpPr txBox="1"/>
          <p:nvPr/>
        </p:nvSpPr>
        <p:spPr>
          <a:xfrm>
            <a:off x="3131738" y="4240103"/>
            <a:ext cx="52206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spcAft>
                <a:spcPts val="600"/>
              </a:spcAft>
            </a:pPr>
            <a:r>
              <a:rPr lang="en-US" sz="900" dirty="0">
                <a:latin typeface="Segoe UI Light" panose="020B0502040204020203" pitchFamily="34" charset="0"/>
                <a:cs typeface="Segoe UI Light" panose="020B0502040204020203" pitchFamily="34" charset="0"/>
              </a:rPr>
              <a:t>This should cover the resources needed to achieve goals and is essential if board approval is needed. Include people, skills, (skills gaps), one-off costs, recurring costs, and total investment.</a:t>
            </a:r>
          </a:p>
        </p:txBody>
      </p:sp>
    </p:spTree>
    <p:extLst>
      <p:ext uri="{BB962C8B-B14F-4D97-AF65-F5344CB8AC3E}">
        <p14:creationId xmlns:p14="http://schemas.microsoft.com/office/powerpoint/2010/main" val="36737502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5879D7B-3564-016F-23F9-DBDC256467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5111" y="455785"/>
            <a:ext cx="8353778" cy="617977"/>
          </a:xfrm>
        </p:spPr>
        <p:txBody>
          <a:bodyPr>
            <a:normAutofit/>
          </a:bodyPr>
          <a:lstStyle/>
          <a:p>
            <a:r>
              <a:rPr lang="en-US" sz="3200" b="1" dirty="0">
                <a:solidFill>
                  <a:schemeClr val="tx1"/>
                </a:solidFill>
                <a:latin typeface="Segoe UI Semibold" panose="020B0502040204020203" pitchFamily="34" charset="0"/>
                <a:cs typeface="Segoe UI Semibold" panose="020B0502040204020203" pitchFamily="34" charset="0"/>
              </a:rPr>
              <a:t>How we keep the company cyber resilient</a:t>
            </a:r>
          </a:p>
        </p:txBody>
      </p:sp>
      <p:sp>
        <p:nvSpPr>
          <p:cNvPr id="8" name="Content Placeholder 1">
            <a:extLst>
              <a:ext uri="{FF2B5EF4-FFF2-40B4-BE49-F238E27FC236}">
                <a16:creationId xmlns:a16="http://schemas.microsoft.com/office/drawing/2014/main" id="{BBBE3086-EFFB-A661-2846-D0B4B5BDD7B2}"/>
              </a:ext>
            </a:extLst>
          </p:cNvPr>
          <p:cNvSpPr txBox="1">
            <a:spLocks/>
          </p:cNvSpPr>
          <p:nvPr/>
        </p:nvSpPr>
        <p:spPr>
          <a:xfrm>
            <a:off x="395111" y="1147599"/>
            <a:ext cx="8353778" cy="3594145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1500"/>
              </a:spcBef>
              <a:spcAft>
                <a:spcPts val="300"/>
              </a:spcAft>
              <a:buFont typeface="Arial" panose="020B0604020202020204" pitchFamily="34" charset="0"/>
              <a:buNone/>
              <a:defRPr sz="2600" kern="1200">
                <a:solidFill>
                  <a:srgbClr val="000006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defRPr>
            </a:lvl1pPr>
            <a:lvl2pPr marL="347472" indent="-347472" algn="l" defTabSz="6858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2200" kern="1200">
                <a:solidFill>
                  <a:schemeClr val="accent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defRPr>
            </a:lvl2pPr>
            <a:lvl3pPr marL="685800" indent="-292608" algn="l" defTabSz="6858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accent5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defRPr>
            </a:lvl3pPr>
            <a:lvl4pPr marL="914400" indent="-228600" algn="l" defTabSz="6858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1600" kern="1200">
                <a:solidFill>
                  <a:srgbClr val="000006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defRPr>
            </a:lvl4pPr>
            <a:lvl5pPr marL="1143000" indent="-228600" algn="l" defTabSz="6858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1400" kern="1200">
                <a:solidFill>
                  <a:srgbClr val="000006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95478" indent="-28575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0E87D1"/>
              </a:buClr>
              <a:buSzPct val="100000"/>
              <a:buFont typeface="Arial" panose="020B0604020202020204" pitchFamily="34" charset="0"/>
              <a:buChar char="•"/>
            </a:pPr>
            <a:r>
              <a:rPr lang="en-GB" sz="1600" dirty="0">
                <a:solidFill>
                  <a:schemeClr val="tx1"/>
                </a:solidFill>
              </a:rPr>
              <a:t>How we protect our investments, income – revenue/EBITDA, employees, intellectual property, infrastructure, brand, customers, and more</a:t>
            </a:r>
          </a:p>
          <a:p>
            <a:pPr marL="395478" indent="-28575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0E87D1"/>
              </a:buClr>
              <a:buSzPct val="100000"/>
              <a:buFont typeface="Arial" panose="020B0604020202020204" pitchFamily="34" charset="0"/>
              <a:buChar char="•"/>
            </a:pPr>
            <a:r>
              <a:rPr lang="en-GB" sz="1600" dirty="0">
                <a:solidFill>
                  <a:schemeClr val="tx1"/>
                </a:solidFill>
              </a:rPr>
              <a:t>How we assess and address risk in the supply chain</a:t>
            </a:r>
          </a:p>
          <a:p>
            <a:pPr marL="395478" indent="-28575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0E87D1"/>
              </a:buClr>
              <a:buSzPct val="100000"/>
              <a:buFont typeface="Arial" panose="020B0604020202020204" pitchFamily="34" charset="0"/>
              <a:buChar char="•"/>
            </a:pPr>
            <a:r>
              <a:rPr lang="en-GB" sz="1600" dirty="0">
                <a:solidFill>
                  <a:schemeClr val="tx1"/>
                </a:solidFill>
              </a:rPr>
              <a:t>How we can respond/recover – our incident response strategy</a:t>
            </a:r>
          </a:p>
          <a:p>
            <a:pPr marL="109728">
              <a:lnSpc>
                <a:spcPct val="100000"/>
              </a:lnSpc>
              <a:spcAft>
                <a:spcPts val="1200"/>
              </a:spcAft>
              <a:buClr>
                <a:srgbClr val="0E87D1"/>
              </a:buClr>
              <a:buSzPct val="100000"/>
            </a:pPr>
            <a:r>
              <a:rPr lang="en-GB" sz="1600" b="1" dirty="0">
                <a:solidFill>
                  <a:schemeClr val="tx1"/>
                </a:solidFill>
              </a:rPr>
              <a:t>Why this matters: </a:t>
            </a:r>
            <a:r>
              <a:rPr lang="en-GB" sz="1600" dirty="0">
                <a:solidFill>
                  <a:schemeClr val="tx1"/>
                </a:solidFill>
              </a:rPr>
              <a:t>The Board needs to know that if there is a cyber incident, this doesn’t mean the end for the company.  The security team has thought about keeping cyber threats out, but also about how to respond/recover so that operations can continue if they do get in.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14297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8493C1B1-D1F8-50E6-C487-A226E422F5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5111" y="483875"/>
            <a:ext cx="8353778" cy="561797"/>
          </a:xfrm>
        </p:spPr>
        <p:txBody>
          <a:bodyPr anchor="ctr">
            <a:normAutofit/>
          </a:bodyPr>
          <a:lstStyle/>
          <a:p>
            <a:r>
              <a:rPr lang="en-US" sz="3200" b="1" dirty="0">
                <a:latin typeface="Segoe UI Semibold" panose="020B0502040204020203" pitchFamily="34" charset="0"/>
                <a:cs typeface="Segoe UI Semibold" panose="020B0502040204020203" pitchFamily="34" charset="0"/>
              </a:rPr>
              <a:t>The big picture – Recent industry breaches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BB909E1B-6F33-AA19-C58B-AA641D3519F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99134843"/>
              </p:ext>
            </p:extLst>
          </p:nvPr>
        </p:nvGraphicFramePr>
        <p:xfrm>
          <a:off x="502687" y="1140923"/>
          <a:ext cx="8018220" cy="329938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08547">
                  <a:extLst>
                    <a:ext uri="{9D8B030D-6E8A-4147-A177-3AD203B41FA5}">
                      <a16:colId xmlns:a16="http://schemas.microsoft.com/office/drawing/2014/main" val="2182484022"/>
                    </a:ext>
                  </a:extLst>
                </a:gridCol>
                <a:gridCol w="1449977">
                  <a:extLst>
                    <a:ext uri="{9D8B030D-6E8A-4147-A177-3AD203B41FA5}">
                      <a16:colId xmlns:a16="http://schemas.microsoft.com/office/drawing/2014/main" val="1910108168"/>
                    </a:ext>
                  </a:extLst>
                </a:gridCol>
                <a:gridCol w="1796143">
                  <a:extLst>
                    <a:ext uri="{9D8B030D-6E8A-4147-A177-3AD203B41FA5}">
                      <a16:colId xmlns:a16="http://schemas.microsoft.com/office/drawing/2014/main" val="3071981533"/>
                    </a:ext>
                  </a:extLst>
                </a:gridCol>
                <a:gridCol w="1665515">
                  <a:extLst>
                    <a:ext uri="{9D8B030D-6E8A-4147-A177-3AD203B41FA5}">
                      <a16:colId xmlns:a16="http://schemas.microsoft.com/office/drawing/2014/main" val="3419233198"/>
                    </a:ext>
                  </a:extLst>
                </a:gridCol>
                <a:gridCol w="1898038">
                  <a:extLst>
                    <a:ext uri="{9D8B030D-6E8A-4147-A177-3AD203B41FA5}">
                      <a16:colId xmlns:a16="http://schemas.microsoft.com/office/drawing/2014/main" val="1448306736"/>
                    </a:ext>
                  </a:extLst>
                </a:gridCol>
              </a:tblGrid>
              <a:tr h="332665">
                <a:tc>
                  <a:txBody>
                    <a:bodyPr/>
                    <a:lstStyle/>
                    <a:p>
                      <a:r>
                        <a:rPr lang="en-US" sz="1100" b="0" i="0" dirty="0">
                          <a:solidFill>
                            <a:schemeClr val="bg1"/>
                          </a:solidFill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Date of incident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b="0" i="0" dirty="0">
                          <a:solidFill>
                            <a:schemeClr val="bg1"/>
                          </a:solidFill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Incident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b="0" i="0" dirty="0">
                          <a:solidFill>
                            <a:schemeClr val="bg1"/>
                          </a:solidFill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Attacker activity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b="0" i="0" dirty="0">
                          <a:solidFill>
                            <a:schemeClr val="bg1"/>
                          </a:solidFill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Business impact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b="0" i="0" dirty="0">
                          <a:solidFill>
                            <a:schemeClr val="bg1"/>
                          </a:solidFill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Our defenses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27996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sz="900" b="0" i="0" dirty="0"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</a:txBody>
                  <a:tcPr>
                    <a:solidFill>
                      <a:srgbClr val="EFF3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900" b="0" i="0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Targeted organization, size, industry, etc.</a:t>
                      </a:r>
                    </a:p>
                  </a:txBody>
                  <a:tcPr>
                    <a:solidFill>
                      <a:srgbClr val="EFF3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900" b="0" i="0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Gaps exploited, how breach occurred (email, API, etc.)</a:t>
                      </a:r>
                    </a:p>
                  </a:txBody>
                  <a:tcPr>
                    <a:solidFill>
                      <a:srgbClr val="EFF3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900" b="0" i="0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Downtime, disruption, data lost, etc.</a:t>
                      </a:r>
                    </a:p>
                  </a:txBody>
                  <a:tcPr>
                    <a:solidFill>
                      <a:srgbClr val="EFF3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900" b="0" i="0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What you are doing to prepare for or mitigate similar attacks</a:t>
                      </a:r>
                    </a:p>
                  </a:txBody>
                  <a:tcPr>
                    <a:solidFill>
                      <a:srgbClr val="EFF3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295483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sz="900" b="0" i="0" dirty="0">
                        <a:solidFill>
                          <a:schemeClr val="tx1"/>
                        </a:solidFill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</a:txBody>
                  <a:tcPr>
                    <a:solidFill>
                      <a:srgbClr val="F0F4F8">
                        <a:alpha val="7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b="0" i="0" dirty="0"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</a:txBody>
                  <a:tcPr>
                    <a:solidFill>
                      <a:srgbClr val="F0F4F8">
                        <a:alpha val="7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b="0" i="0" dirty="0"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</a:txBody>
                  <a:tcPr>
                    <a:solidFill>
                      <a:srgbClr val="F0F4F8">
                        <a:alpha val="7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b="0" i="0" dirty="0"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</a:txBody>
                  <a:tcPr>
                    <a:solidFill>
                      <a:srgbClr val="F0F4F8">
                        <a:alpha val="7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b="0" i="0" dirty="0"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</a:txBody>
                  <a:tcPr>
                    <a:solidFill>
                      <a:srgbClr val="F0F4F8">
                        <a:alpha val="75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45915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sz="900" b="0" i="0" dirty="0"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</a:txBody>
                  <a:tcPr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b="0" i="0" dirty="0"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</a:txBody>
                  <a:tcPr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b="0" i="0" dirty="0"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</a:txBody>
                  <a:tcPr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b="0" i="0" dirty="0"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</a:txBody>
                  <a:tcPr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b="0" i="0" dirty="0"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</a:txBody>
                  <a:tcPr>
                    <a:solidFill>
                      <a:srgbClr val="F0F4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40721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sz="900" b="0" i="0" dirty="0"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</a:txBody>
                  <a:tcPr>
                    <a:solidFill>
                      <a:srgbClr val="F0F4F8">
                        <a:alpha val="7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b="0" i="0" dirty="0"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</a:txBody>
                  <a:tcPr>
                    <a:solidFill>
                      <a:srgbClr val="F0F4F8">
                        <a:alpha val="7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b="0" i="0" dirty="0"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</a:txBody>
                  <a:tcPr>
                    <a:solidFill>
                      <a:srgbClr val="F0F4F8">
                        <a:alpha val="7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b="0" i="0" dirty="0"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</a:txBody>
                  <a:tcPr>
                    <a:solidFill>
                      <a:srgbClr val="F0F4F8">
                        <a:alpha val="7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b="0" i="0" dirty="0"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</a:txBody>
                  <a:tcPr>
                    <a:solidFill>
                      <a:srgbClr val="F0F4F8">
                        <a:alpha val="75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706089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sz="900" b="0" i="0" dirty="0"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</a:txBody>
                  <a:tcPr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b="0" i="0" dirty="0"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</a:txBody>
                  <a:tcPr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b="0" i="0" dirty="0"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</a:txBody>
                  <a:tcPr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b="0" i="0" dirty="0"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</a:txBody>
                  <a:tcPr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b="0" i="0" dirty="0"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</a:txBody>
                  <a:tcPr>
                    <a:solidFill>
                      <a:srgbClr val="F0F4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987183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sz="900" b="0" i="0" dirty="0"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</a:txBody>
                  <a:tcPr>
                    <a:solidFill>
                      <a:srgbClr val="F0F4F8">
                        <a:alpha val="7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b="0" i="0" dirty="0"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</a:txBody>
                  <a:tcPr>
                    <a:solidFill>
                      <a:srgbClr val="F0F4F8">
                        <a:alpha val="7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b="0" i="0" dirty="0"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</a:txBody>
                  <a:tcPr>
                    <a:solidFill>
                      <a:srgbClr val="F0F4F8">
                        <a:alpha val="7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b="0" i="0" dirty="0"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</a:txBody>
                  <a:tcPr>
                    <a:solidFill>
                      <a:srgbClr val="F0F4F8">
                        <a:alpha val="7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b="0" i="0" dirty="0"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</a:txBody>
                  <a:tcPr>
                    <a:solidFill>
                      <a:srgbClr val="F0F4F8">
                        <a:alpha val="75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550844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sz="900" b="0" i="0" dirty="0"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</a:txBody>
                  <a:tcPr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b="0" i="0" dirty="0"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</a:txBody>
                  <a:tcPr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b="0" i="0" dirty="0"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</a:txBody>
                  <a:tcPr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b="0" i="0" dirty="0"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</a:txBody>
                  <a:tcPr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b="0" i="0" dirty="0"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</a:txBody>
                  <a:tcPr>
                    <a:solidFill>
                      <a:srgbClr val="F0F4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174222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sz="900" b="0" i="0" dirty="0"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</a:txBody>
                  <a:tcPr>
                    <a:solidFill>
                      <a:srgbClr val="F0F4F8">
                        <a:alpha val="7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b="0" i="0" dirty="0"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</a:txBody>
                  <a:tcPr>
                    <a:solidFill>
                      <a:srgbClr val="F0F4F8">
                        <a:alpha val="7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b="0" i="0" dirty="0"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</a:txBody>
                  <a:tcPr>
                    <a:solidFill>
                      <a:srgbClr val="F0F4F8">
                        <a:alpha val="7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b="0" i="0" dirty="0"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</a:txBody>
                  <a:tcPr>
                    <a:solidFill>
                      <a:srgbClr val="F0F4F8">
                        <a:alpha val="7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b="0" i="0" dirty="0"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</a:txBody>
                  <a:tcPr>
                    <a:solidFill>
                      <a:srgbClr val="F0F4F8">
                        <a:alpha val="75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2614698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099602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7637D61A-9BA4-68A8-D74A-7121EB2B8B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5111" y="455785"/>
            <a:ext cx="8353778" cy="617977"/>
          </a:xfrm>
        </p:spPr>
        <p:txBody>
          <a:bodyPr>
            <a:normAutofit/>
          </a:bodyPr>
          <a:lstStyle/>
          <a:p>
            <a:r>
              <a:rPr lang="en-US" sz="3200" b="1" dirty="0">
                <a:latin typeface="Segoe UI Semibold" panose="020B0502040204020203" pitchFamily="34" charset="0"/>
                <a:cs typeface="Segoe UI Semibold" panose="020B0502040204020203" pitchFamily="34" charset="0"/>
              </a:rPr>
              <a:t>The risk assessment</a:t>
            </a: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1DA0A16F-D685-6E34-F906-D4313CD67268}"/>
              </a:ext>
            </a:extLst>
          </p:cNvPr>
          <p:cNvSpPr/>
          <p:nvPr/>
        </p:nvSpPr>
        <p:spPr>
          <a:xfrm>
            <a:off x="3494074" y="1128132"/>
            <a:ext cx="1895545" cy="1800376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outerShdw blurRad="63500" dist="12700" dir="5400000" algn="c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 err="1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1B4D0A7-0CFF-9929-7832-3B33B18F4922}"/>
              </a:ext>
            </a:extLst>
          </p:cNvPr>
          <p:cNvSpPr txBox="1"/>
          <p:nvPr/>
        </p:nvSpPr>
        <p:spPr>
          <a:xfrm>
            <a:off x="3600864" y="1235795"/>
            <a:ext cx="1681963" cy="15850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spcAft>
                <a:spcPts val="600"/>
              </a:spcAft>
            </a:pPr>
            <a:r>
              <a:rPr lang="en-US" sz="900" b="1" dirty="0">
                <a:latin typeface="Segoe UI Semibold" panose="020B0502040204020203" pitchFamily="34" charset="0"/>
                <a:cs typeface="Segoe UI Semibold" panose="020B0502040204020203" pitchFamily="34" charset="0"/>
              </a:rPr>
              <a:t>Qualitative score</a:t>
            </a:r>
          </a:p>
          <a:p>
            <a:pPr algn="l">
              <a:spcAft>
                <a:spcPts val="600"/>
              </a:spcAft>
            </a:pPr>
            <a:r>
              <a:rPr lang="en-US" sz="900" dirty="0">
                <a:latin typeface="Segoe UI Light" panose="020B0502040204020203" pitchFamily="34" charset="0"/>
                <a:cs typeface="Segoe UI Light" panose="020B0502040204020203" pitchFamily="34" charset="0"/>
              </a:rPr>
              <a:t>Expert judgement based on:</a:t>
            </a:r>
          </a:p>
          <a:p>
            <a:pPr marL="171450" indent="-171450" algn="l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900" dirty="0">
                <a:latin typeface="Segoe UI Light" panose="020B0502040204020203" pitchFamily="34" charset="0"/>
                <a:cs typeface="Segoe UI Light" panose="020B0502040204020203" pitchFamily="34" charset="0"/>
              </a:rPr>
              <a:t>Threat sophistication</a:t>
            </a:r>
          </a:p>
          <a:p>
            <a:pPr marL="171450" indent="-171450" algn="l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900" dirty="0">
                <a:latin typeface="Segoe UI Light" panose="020B0502040204020203" pitchFamily="34" charset="0"/>
                <a:cs typeface="Segoe UI Light" panose="020B0502040204020203" pitchFamily="34" charset="0"/>
              </a:rPr>
              <a:t>Effectiveness of existing security measures</a:t>
            </a:r>
          </a:p>
          <a:p>
            <a:pPr marL="171450" indent="-171450" algn="l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900" dirty="0">
                <a:latin typeface="Segoe UI Light" panose="020B0502040204020203" pitchFamily="34" charset="0"/>
                <a:cs typeface="Segoe UI Light" panose="020B0502040204020203" pitchFamily="34" charset="0"/>
              </a:rPr>
              <a:t>Potential impact of compromise</a:t>
            </a:r>
          </a:p>
          <a:p>
            <a:pPr algn="l">
              <a:spcAft>
                <a:spcPts val="600"/>
              </a:spcAft>
            </a:pPr>
            <a:r>
              <a:rPr lang="en-US" sz="900" b="1" dirty="0">
                <a:solidFill>
                  <a:srgbClr val="F05236"/>
                </a:solidFill>
                <a:latin typeface="Segoe UI Semibold" panose="020B0502040204020203" pitchFamily="34" charset="0"/>
                <a:cs typeface="Segoe UI Semibold" panose="020B0502040204020203" pitchFamily="34" charset="0"/>
              </a:rPr>
              <a:t>Low, medium, or high risk</a:t>
            </a:r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456C345C-8AF1-6A4E-1381-A4291D0871CC}"/>
              </a:ext>
            </a:extLst>
          </p:cNvPr>
          <p:cNvSpPr/>
          <p:nvPr/>
        </p:nvSpPr>
        <p:spPr>
          <a:xfrm>
            <a:off x="5964888" y="3040479"/>
            <a:ext cx="1895545" cy="1800376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outerShdw blurRad="63500" dist="12700" dir="5400000" algn="c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 err="1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5F036B4-2F3C-DDC4-845C-87CD58572251}"/>
              </a:ext>
            </a:extLst>
          </p:cNvPr>
          <p:cNvSpPr txBox="1"/>
          <p:nvPr/>
        </p:nvSpPr>
        <p:spPr>
          <a:xfrm>
            <a:off x="6034969" y="3189826"/>
            <a:ext cx="1755382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spcAft>
                <a:spcPts val="600"/>
              </a:spcAft>
            </a:pPr>
            <a:r>
              <a:rPr lang="en-US" sz="900" b="1" dirty="0">
                <a:latin typeface="Segoe UI Semibold" panose="020B0502040204020203" pitchFamily="34" charset="0"/>
                <a:cs typeface="Segoe UI Semibold" panose="020B0502040204020203" pitchFamily="34" charset="0"/>
              </a:rPr>
              <a:t>Quantitative score</a:t>
            </a:r>
          </a:p>
          <a:p>
            <a:pPr marL="171450" indent="-171450" algn="l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900" dirty="0">
                <a:latin typeface="Segoe UI Light" panose="020B0502040204020203" pitchFamily="34" charset="0"/>
                <a:cs typeface="Segoe UI Light" panose="020B0502040204020203" pitchFamily="34" charset="0"/>
              </a:rPr>
              <a:t>Based on NIST Framework risk assessment</a:t>
            </a:r>
          </a:p>
          <a:p>
            <a:pPr marL="171450" indent="-171450" algn="l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900" dirty="0">
                <a:latin typeface="Segoe UI Light" panose="020B0502040204020203" pitchFamily="34" charset="0"/>
                <a:cs typeface="Segoe UI Light" panose="020B0502040204020203" pitchFamily="34" charset="0"/>
              </a:rPr>
              <a:t>Score represents NIST risk posture across the enterprise</a:t>
            </a:r>
          </a:p>
          <a:p>
            <a:pPr marL="171450" indent="-171450" algn="l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900" dirty="0">
                <a:latin typeface="Segoe UI Light" panose="020B0502040204020203" pitchFamily="34" charset="0"/>
                <a:cs typeface="Segoe UI Light" panose="020B0502040204020203" pitchFamily="34" charset="0"/>
              </a:rPr>
              <a:t>Metrics across all business functions</a:t>
            </a:r>
          </a:p>
          <a:p>
            <a:pPr algn="l">
              <a:spcAft>
                <a:spcPts val="600"/>
              </a:spcAft>
            </a:pPr>
            <a:r>
              <a:rPr lang="en-US" sz="900" b="1" dirty="0">
                <a:solidFill>
                  <a:srgbClr val="F05236"/>
                </a:solidFill>
                <a:latin typeface="Segoe UI Semibold" panose="020B0502040204020203" pitchFamily="34" charset="0"/>
                <a:cs typeface="Segoe UI Semibold" panose="020B0502040204020203" pitchFamily="34" charset="0"/>
              </a:rPr>
              <a:t>Low, medium, or high risk</a:t>
            </a:r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9B52814E-5F78-CC63-DFB3-F307FBA72CA0}"/>
              </a:ext>
            </a:extLst>
          </p:cNvPr>
          <p:cNvSpPr/>
          <p:nvPr/>
        </p:nvSpPr>
        <p:spPr>
          <a:xfrm>
            <a:off x="1027864" y="3040479"/>
            <a:ext cx="1895545" cy="1800376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outerShdw blurRad="63500" dist="12700" dir="5400000" algn="c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 err="1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1DCF3EE-76B6-3700-9F82-E9550188B718}"/>
              </a:ext>
            </a:extLst>
          </p:cNvPr>
          <p:cNvSpPr txBox="1"/>
          <p:nvPr/>
        </p:nvSpPr>
        <p:spPr>
          <a:xfrm>
            <a:off x="1097945" y="3189826"/>
            <a:ext cx="1755382" cy="11541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spcAft>
                <a:spcPts val="600"/>
              </a:spcAft>
            </a:pPr>
            <a:r>
              <a:rPr lang="en-US" sz="900" b="1" dirty="0">
                <a:latin typeface="Segoe UI Semibold" panose="020B0502040204020203" pitchFamily="34" charset="0"/>
                <a:cs typeface="Segoe UI Semibold" panose="020B0502040204020203" pitchFamily="34" charset="0"/>
              </a:rPr>
              <a:t>Combined score</a:t>
            </a:r>
          </a:p>
          <a:p>
            <a:pPr algn="l">
              <a:spcAft>
                <a:spcPts val="600"/>
              </a:spcAft>
            </a:pPr>
            <a:r>
              <a:rPr lang="en-US" sz="900" dirty="0">
                <a:latin typeface="Segoe UI Light" panose="020B0502040204020203" pitchFamily="34" charset="0"/>
                <a:cs typeface="Segoe UI Light" panose="020B0502040204020203" pitchFamily="34" charset="0"/>
              </a:rPr>
              <a:t>Qualitative + quantitative scores</a:t>
            </a:r>
          </a:p>
          <a:p>
            <a:pPr algn="l">
              <a:spcAft>
                <a:spcPts val="600"/>
              </a:spcAft>
            </a:pPr>
            <a:r>
              <a:rPr lang="en-US" sz="900" dirty="0">
                <a:latin typeface="Segoe UI Light" panose="020B0502040204020203" pitchFamily="34" charset="0"/>
                <a:cs typeface="Segoe UI Light" panose="020B0502040204020203" pitchFamily="34" charset="0"/>
              </a:rPr>
              <a:t>A comprehensive view of top potential threats, vulnerabilities, and overall risk exposure</a:t>
            </a:r>
          </a:p>
          <a:p>
            <a:pPr algn="l">
              <a:spcAft>
                <a:spcPts val="600"/>
              </a:spcAft>
            </a:pPr>
            <a:r>
              <a:rPr lang="en-US" sz="900" b="1" dirty="0">
                <a:solidFill>
                  <a:srgbClr val="F05236"/>
                </a:solidFill>
                <a:latin typeface="Segoe UI Semibold" panose="020B0502040204020203" pitchFamily="34" charset="0"/>
                <a:cs typeface="Segoe UI Semibold" panose="020B0502040204020203" pitchFamily="34" charset="0"/>
              </a:rPr>
              <a:t>Low, medium, or high risk</a:t>
            </a:r>
          </a:p>
        </p:txBody>
      </p:sp>
      <p:sp>
        <p:nvSpPr>
          <p:cNvPr id="16" name="Up Arrow 15">
            <a:extLst>
              <a:ext uri="{FF2B5EF4-FFF2-40B4-BE49-F238E27FC236}">
                <a16:creationId xmlns:a16="http://schemas.microsoft.com/office/drawing/2014/main" id="{BE851A42-36C0-4507-CDA4-82EC718544B2}"/>
              </a:ext>
            </a:extLst>
          </p:cNvPr>
          <p:cNvSpPr/>
          <p:nvPr/>
        </p:nvSpPr>
        <p:spPr>
          <a:xfrm rot="14272909" flipH="1">
            <a:off x="2459838" y="1678015"/>
            <a:ext cx="445285" cy="1384797"/>
          </a:xfrm>
          <a:prstGeom prst="upArrow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 err="1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17" name="Up Arrow 16">
            <a:extLst>
              <a:ext uri="{FF2B5EF4-FFF2-40B4-BE49-F238E27FC236}">
                <a16:creationId xmlns:a16="http://schemas.microsoft.com/office/drawing/2014/main" id="{94981260-DA57-FE0F-6E97-D1764F0735AF}"/>
              </a:ext>
            </a:extLst>
          </p:cNvPr>
          <p:cNvSpPr/>
          <p:nvPr/>
        </p:nvSpPr>
        <p:spPr>
          <a:xfrm rot="16200000" flipH="1">
            <a:off x="4221506" y="2705560"/>
            <a:ext cx="445285" cy="2797430"/>
          </a:xfrm>
          <a:prstGeom prst="upArrow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 err="1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18" name="Up Arrow 17">
            <a:extLst>
              <a:ext uri="{FF2B5EF4-FFF2-40B4-BE49-F238E27FC236}">
                <a16:creationId xmlns:a16="http://schemas.microsoft.com/office/drawing/2014/main" id="{1650885C-7868-0ABA-1EC0-7082F3B7C451}"/>
              </a:ext>
            </a:extLst>
          </p:cNvPr>
          <p:cNvSpPr/>
          <p:nvPr/>
        </p:nvSpPr>
        <p:spPr>
          <a:xfrm rot="7327091">
            <a:off x="5978566" y="1678013"/>
            <a:ext cx="445285" cy="1384797"/>
          </a:xfrm>
          <a:prstGeom prst="upArrow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 err="1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63384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8493C1B1-D1F8-50E6-C487-A226E422F5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5111" y="455785"/>
            <a:ext cx="8353778" cy="617977"/>
          </a:xfrm>
        </p:spPr>
        <p:txBody>
          <a:bodyPr anchor="ctr">
            <a:normAutofit/>
          </a:bodyPr>
          <a:lstStyle/>
          <a:p>
            <a:r>
              <a:rPr lang="en-US" sz="3200" b="1" dirty="0">
                <a:latin typeface="Segoe UI Semibold" panose="020B0502040204020203" pitchFamily="34" charset="0"/>
                <a:cs typeface="Segoe UI Semibold" panose="020B0502040204020203" pitchFamily="34" charset="0"/>
              </a:rPr>
              <a:t>Risk assessment results </a:t>
            </a:r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BB7B54E5-8820-7C2D-4232-E5F447BB831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12427537"/>
              </p:ext>
            </p:extLst>
          </p:nvPr>
        </p:nvGraphicFramePr>
        <p:xfrm>
          <a:off x="502687" y="1140923"/>
          <a:ext cx="8018218" cy="3393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87370">
                  <a:extLst>
                    <a:ext uri="{9D8B030D-6E8A-4147-A177-3AD203B41FA5}">
                      <a16:colId xmlns:a16="http://schemas.microsoft.com/office/drawing/2014/main" val="2182484022"/>
                    </a:ext>
                  </a:extLst>
                </a:gridCol>
                <a:gridCol w="809897">
                  <a:extLst>
                    <a:ext uri="{9D8B030D-6E8A-4147-A177-3AD203B41FA5}">
                      <a16:colId xmlns:a16="http://schemas.microsoft.com/office/drawing/2014/main" val="1910108168"/>
                    </a:ext>
                  </a:extLst>
                </a:gridCol>
                <a:gridCol w="646612">
                  <a:extLst>
                    <a:ext uri="{9D8B030D-6E8A-4147-A177-3AD203B41FA5}">
                      <a16:colId xmlns:a16="http://schemas.microsoft.com/office/drawing/2014/main" val="3071981533"/>
                    </a:ext>
                  </a:extLst>
                </a:gridCol>
                <a:gridCol w="679268">
                  <a:extLst>
                    <a:ext uri="{9D8B030D-6E8A-4147-A177-3AD203B41FA5}">
                      <a16:colId xmlns:a16="http://schemas.microsoft.com/office/drawing/2014/main" val="3419233198"/>
                    </a:ext>
                  </a:extLst>
                </a:gridCol>
                <a:gridCol w="1900646">
                  <a:extLst>
                    <a:ext uri="{9D8B030D-6E8A-4147-A177-3AD203B41FA5}">
                      <a16:colId xmlns:a16="http://schemas.microsoft.com/office/drawing/2014/main" val="1448306736"/>
                    </a:ext>
                  </a:extLst>
                </a:gridCol>
                <a:gridCol w="1129937">
                  <a:extLst>
                    <a:ext uri="{9D8B030D-6E8A-4147-A177-3AD203B41FA5}">
                      <a16:colId xmlns:a16="http://schemas.microsoft.com/office/drawing/2014/main" val="737891441"/>
                    </a:ext>
                  </a:extLst>
                </a:gridCol>
                <a:gridCol w="1264488">
                  <a:extLst>
                    <a:ext uri="{9D8B030D-6E8A-4147-A177-3AD203B41FA5}">
                      <a16:colId xmlns:a16="http://schemas.microsoft.com/office/drawing/2014/main" val="3586574409"/>
                    </a:ext>
                  </a:extLst>
                </a:gridCol>
              </a:tblGrid>
              <a:tr h="332665">
                <a:tc>
                  <a:txBody>
                    <a:bodyPr/>
                    <a:lstStyle/>
                    <a:p>
                      <a:r>
                        <a:rPr lang="en-US" sz="1100" b="0" i="0" dirty="0">
                          <a:solidFill>
                            <a:schemeClr val="bg1"/>
                          </a:solidFill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Description of risk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b="0" i="0" dirty="0">
                          <a:solidFill>
                            <a:schemeClr val="bg1"/>
                          </a:solidFill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Likelihood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b="0" i="0" dirty="0">
                          <a:solidFill>
                            <a:schemeClr val="bg1"/>
                          </a:solidFill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Impact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b="0" i="0" dirty="0">
                          <a:solidFill>
                            <a:schemeClr val="bg1"/>
                          </a:solidFill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Overall risk level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b="0" i="0" dirty="0">
                          <a:solidFill>
                            <a:schemeClr val="bg1"/>
                          </a:solidFill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Current and incremental security measures introduced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b="0" i="0" dirty="0">
                          <a:solidFill>
                            <a:schemeClr val="bg1"/>
                          </a:solidFill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How this helps (remediation)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b="0" i="0" dirty="0">
                          <a:solidFill>
                            <a:schemeClr val="bg1"/>
                          </a:solidFill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Quantitative score (progress %)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27996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900" b="0" i="0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Example: Access credentials compromised</a:t>
                      </a:r>
                    </a:p>
                  </a:txBody>
                  <a:tcPr>
                    <a:solidFill>
                      <a:srgbClr val="EFF3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900" b="0" i="0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Medium</a:t>
                      </a:r>
                    </a:p>
                  </a:txBody>
                  <a:tcPr>
                    <a:solidFill>
                      <a:srgbClr val="EFF3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900" b="0" i="0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High</a:t>
                      </a:r>
                    </a:p>
                  </a:txBody>
                  <a:tcPr>
                    <a:solidFill>
                      <a:srgbClr val="EFF3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900" b="0" i="0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High</a:t>
                      </a:r>
                    </a:p>
                  </a:txBody>
                  <a:tcPr>
                    <a:solidFill>
                      <a:srgbClr val="EFF3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900" b="0" i="0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MFA/Zero Trust</a:t>
                      </a:r>
                    </a:p>
                  </a:txBody>
                  <a:tcPr>
                    <a:solidFill>
                      <a:srgbClr val="EFF3F7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b="0" i="0" dirty="0"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</a:txBody>
                  <a:tcPr>
                    <a:solidFill>
                      <a:srgbClr val="EFF3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900" b="0" i="0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75%</a:t>
                      </a:r>
                    </a:p>
                  </a:txBody>
                  <a:tcPr>
                    <a:solidFill>
                      <a:srgbClr val="EFF3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295483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sz="900" b="0" i="0" dirty="0"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</a:txBody>
                  <a:tcPr>
                    <a:solidFill>
                      <a:srgbClr val="F0F4F8">
                        <a:alpha val="7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b="0" i="0" dirty="0"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</a:txBody>
                  <a:tcPr>
                    <a:solidFill>
                      <a:srgbClr val="F0F4F8">
                        <a:alpha val="7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b="0" i="0" dirty="0"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</a:txBody>
                  <a:tcPr>
                    <a:solidFill>
                      <a:srgbClr val="F0F4F8">
                        <a:alpha val="7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b="0" i="0" dirty="0"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</a:txBody>
                  <a:tcPr>
                    <a:solidFill>
                      <a:srgbClr val="F0F4F8">
                        <a:alpha val="7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b="0" i="0" dirty="0"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</a:txBody>
                  <a:tcPr>
                    <a:solidFill>
                      <a:srgbClr val="F0F4F8">
                        <a:alpha val="7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b="0" i="0" dirty="0"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</a:txBody>
                  <a:tcPr>
                    <a:solidFill>
                      <a:srgbClr val="F0F4F8">
                        <a:alpha val="7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b="0" i="0" dirty="0"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</a:txBody>
                  <a:tcPr>
                    <a:solidFill>
                      <a:srgbClr val="F0F4F8">
                        <a:alpha val="75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45915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sz="900" b="0" i="0" dirty="0"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</a:txBody>
                  <a:tcPr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b="0" i="0" dirty="0"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</a:txBody>
                  <a:tcPr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b="0" i="0" dirty="0"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</a:txBody>
                  <a:tcPr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b="0" i="0" dirty="0"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</a:txBody>
                  <a:tcPr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b="0" i="0" dirty="0"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</a:txBody>
                  <a:tcPr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b="0" i="0" dirty="0"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</a:txBody>
                  <a:tcPr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b="0" i="0" dirty="0"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</a:txBody>
                  <a:tcPr>
                    <a:solidFill>
                      <a:srgbClr val="F0F4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40721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sz="900" b="0" i="0" dirty="0"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</a:txBody>
                  <a:tcPr>
                    <a:solidFill>
                      <a:srgbClr val="F0F4F8">
                        <a:alpha val="7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b="0" i="0" dirty="0"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</a:txBody>
                  <a:tcPr>
                    <a:solidFill>
                      <a:srgbClr val="F0F4F8">
                        <a:alpha val="7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b="0" i="0" dirty="0"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</a:txBody>
                  <a:tcPr>
                    <a:solidFill>
                      <a:srgbClr val="F0F4F8">
                        <a:alpha val="7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b="0" i="0" dirty="0"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</a:txBody>
                  <a:tcPr>
                    <a:solidFill>
                      <a:srgbClr val="F0F4F8">
                        <a:alpha val="7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b="0" i="0" dirty="0"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</a:txBody>
                  <a:tcPr>
                    <a:solidFill>
                      <a:srgbClr val="F0F4F8">
                        <a:alpha val="7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b="0" i="0" dirty="0"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</a:txBody>
                  <a:tcPr>
                    <a:solidFill>
                      <a:srgbClr val="F0F4F8">
                        <a:alpha val="7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b="0" i="0" dirty="0"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</a:txBody>
                  <a:tcPr>
                    <a:solidFill>
                      <a:srgbClr val="F0F4F8">
                        <a:alpha val="75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706089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sz="900" b="0" i="0" dirty="0"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</a:txBody>
                  <a:tcPr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b="0" i="0" dirty="0"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</a:txBody>
                  <a:tcPr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b="0" i="0" dirty="0"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</a:txBody>
                  <a:tcPr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b="0" i="0" dirty="0"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</a:txBody>
                  <a:tcPr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b="0" i="0" dirty="0"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</a:txBody>
                  <a:tcPr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b="0" i="0" dirty="0"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</a:txBody>
                  <a:tcPr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b="0" i="0" dirty="0"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</a:txBody>
                  <a:tcPr>
                    <a:solidFill>
                      <a:srgbClr val="F0F4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987183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sz="900" b="0" i="0" dirty="0"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</a:txBody>
                  <a:tcPr>
                    <a:solidFill>
                      <a:srgbClr val="F0F4F8">
                        <a:alpha val="7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b="0" i="0" dirty="0"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</a:txBody>
                  <a:tcPr>
                    <a:solidFill>
                      <a:srgbClr val="F0F4F8">
                        <a:alpha val="7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b="0" i="0" dirty="0"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</a:txBody>
                  <a:tcPr>
                    <a:solidFill>
                      <a:srgbClr val="F0F4F8">
                        <a:alpha val="7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b="0" i="0" dirty="0"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</a:txBody>
                  <a:tcPr>
                    <a:solidFill>
                      <a:srgbClr val="F0F4F8">
                        <a:alpha val="7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b="0" i="0" dirty="0"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</a:txBody>
                  <a:tcPr>
                    <a:solidFill>
                      <a:srgbClr val="F0F4F8">
                        <a:alpha val="7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b="0" i="0" dirty="0"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</a:txBody>
                  <a:tcPr>
                    <a:solidFill>
                      <a:srgbClr val="F0F4F8">
                        <a:alpha val="7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b="0" i="0" dirty="0"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</a:txBody>
                  <a:tcPr>
                    <a:solidFill>
                      <a:srgbClr val="F0F4F8">
                        <a:alpha val="75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550844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sz="900" b="0" i="0" dirty="0"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</a:txBody>
                  <a:tcPr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b="0" i="0" dirty="0"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</a:txBody>
                  <a:tcPr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b="0" i="0" dirty="0"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</a:txBody>
                  <a:tcPr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b="0" i="0" dirty="0"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</a:txBody>
                  <a:tcPr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b="0" i="0" dirty="0"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</a:txBody>
                  <a:tcPr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b="0" i="0" dirty="0"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</a:txBody>
                  <a:tcPr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b="0" i="0" dirty="0"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</a:txBody>
                  <a:tcPr>
                    <a:solidFill>
                      <a:srgbClr val="F0F4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174222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sz="900" b="0" i="0" dirty="0"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</a:txBody>
                  <a:tcPr>
                    <a:solidFill>
                      <a:srgbClr val="F0F4F8">
                        <a:alpha val="7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b="0" i="0" dirty="0"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</a:txBody>
                  <a:tcPr>
                    <a:solidFill>
                      <a:srgbClr val="F0F4F8">
                        <a:alpha val="7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b="0" i="0" dirty="0"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</a:txBody>
                  <a:tcPr>
                    <a:solidFill>
                      <a:srgbClr val="F0F4F8">
                        <a:alpha val="7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b="0" i="0" dirty="0"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</a:txBody>
                  <a:tcPr>
                    <a:solidFill>
                      <a:srgbClr val="F0F4F8">
                        <a:alpha val="7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b="0" i="0" dirty="0"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</a:txBody>
                  <a:tcPr>
                    <a:solidFill>
                      <a:srgbClr val="F0F4F8">
                        <a:alpha val="7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b="0" i="0" dirty="0"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</a:txBody>
                  <a:tcPr>
                    <a:solidFill>
                      <a:srgbClr val="F0F4F8">
                        <a:alpha val="7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b="0" i="0" dirty="0"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</a:txBody>
                  <a:tcPr>
                    <a:solidFill>
                      <a:srgbClr val="F0F4F8">
                        <a:alpha val="75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2614698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577557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8493C1B1-D1F8-50E6-C487-A226E422F5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5111" y="455785"/>
            <a:ext cx="8353778" cy="617977"/>
          </a:xfrm>
        </p:spPr>
        <p:txBody>
          <a:bodyPr>
            <a:normAutofit/>
          </a:bodyPr>
          <a:lstStyle/>
          <a:p>
            <a:r>
              <a:rPr lang="en-US" sz="3200" b="1" dirty="0">
                <a:latin typeface="Segoe UI Semibold" panose="020B0502040204020203" pitchFamily="34" charset="0"/>
                <a:cs typeface="Segoe UI Semibold" panose="020B0502040204020203" pitchFamily="34" charset="0"/>
              </a:rPr>
              <a:t>Risk scorecards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33FCEF1-3FD9-3E6B-E668-FF40C7DFF9D4}"/>
              </a:ext>
            </a:extLst>
          </p:cNvPr>
          <p:cNvSpPr txBox="1"/>
          <p:nvPr/>
        </p:nvSpPr>
        <p:spPr>
          <a:xfrm>
            <a:off x="5610931" y="1654852"/>
            <a:ext cx="2763038" cy="18774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lang="en-US" sz="1200" dirty="0">
                <a:latin typeface="Segoe UI Light" panose="020B0502040204020203" pitchFamily="34" charset="0"/>
                <a:cs typeface="Segoe UI Light" panose="020B0502040204020203" pitchFamily="34" charset="0"/>
              </a:rPr>
              <a:t>Created by Keri Pearlson, Executive Director of the consortium Cybersecurity at MIT Sloan (CAMS).</a:t>
            </a:r>
          </a:p>
          <a:p>
            <a:pPr>
              <a:spcAft>
                <a:spcPts val="1200"/>
              </a:spcAft>
            </a:pPr>
            <a:r>
              <a:rPr lang="en-US" sz="1200" dirty="0">
                <a:latin typeface="Segoe UI Light" panose="020B0502040204020203" pitchFamily="34" charset="0"/>
                <a:cs typeface="Segoe UI Light" panose="020B0502040204020203" pitchFamily="34" charset="0"/>
              </a:rPr>
              <a:t>Cyber resilience scorecards offer a clear, concise, and consistent visual overview of activity, status, and progress.</a:t>
            </a:r>
          </a:p>
          <a:p>
            <a:pPr>
              <a:spcAft>
                <a:spcPts val="1200"/>
              </a:spcAft>
            </a:pPr>
            <a:r>
              <a:rPr lang="en-US" sz="1200" dirty="0">
                <a:latin typeface="Segoe UI Light" panose="020B0502040204020203" pitchFamily="34" charset="0"/>
                <a:cs typeface="Segoe UI Light" panose="020B0502040204020203" pitchFamily="34" charset="0"/>
              </a:rPr>
              <a:t>For further details, see the </a:t>
            </a:r>
            <a:r>
              <a:rPr lang="en-US" sz="1200" dirty="0">
                <a:solidFill>
                  <a:srgbClr val="0088CE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Harvard Business Review</a:t>
            </a:r>
            <a:r>
              <a:rPr lang="en-US" sz="1200" dirty="0">
                <a:latin typeface="Segoe UI Light" panose="020B0502040204020203" pitchFamily="34" charset="0"/>
                <a:cs typeface="Segoe UI Light" panose="020B0502040204020203" pitchFamily="34" charset="0"/>
              </a:rPr>
              <a:t>.</a:t>
            </a:r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063EEB8A-93CF-C12E-7213-D531366487E2}"/>
              </a:ext>
            </a:extLst>
          </p:cNvPr>
          <p:cNvSpPr/>
          <p:nvPr/>
        </p:nvSpPr>
        <p:spPr>
          <a:xfrm>
            <a:off x="531487" y="1313270"/>
            <a:ext cx="1708659" cy="3033533"/>
          </a:xfrm>
          <a:prstGeom prst="roundRect">
            <a:avLst/>
          </a:prstGeom>
          <a:solidFill>
            <a:srgbClr val="EFF3F7"/>
          </a:solidFill>
          <a:ln>
            <a:noFill/>
          </a:ln>
          <a:effectLst>
            <a:outerShdw blurRad="63500" dist="12700" dir="5400000" algn="c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 err="1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0B9671C-3724-C245-D5D6-C827842B58E0}"/>
              </a:ext>
            </a:extLst>
          </p:cNvPr>
          <p:cNvSpPr txBox="1"/>
          <p:nvPr/>
        </p:nvSpPr>
        <p:spPr>
          <a:xfrm>
            <a:off x="684998" y="1461068"/>
            <a:ext cx="140163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sz="1600" b="1" dirty="0">
                <a:latin typeface="Segoe UI Semibold" panose="020B0502040204020203" pitchFamily="34" charset="0"/>
                <a:cs typeface="Segoe UI Semibold" panose="020B0502040204020203" pitchFamily="34" charset="0"/>
              </a:rPr>
              <a:t>Qualitative indicator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B93BB56-4977-D400-42A8-E1E0E8DC7626}"/>
              </a:ext>
            </a:extLst>
          </p:cNvPr>
          <p:cNvSpPr txBox="1"/>
          <p:nvPr/>
        </p:nvSpPr>
        <p:spPr>
          <a:xfrm>
            <a:off x="1025396" y="2055094"/>
            <a:ext cx="106123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sz="1200" dirty="0">
                <a:latin typeface="Segoe UI Light" panose="020B0502040204020203" pitchFamily="34" charset="0"/>
                <a:cs typeface="Segoe UI Light" panose="020B0502040204020203" pitchFamily="34" charset="0"/>
              </a:rPr>
              <a:t>BIGGEST RISK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84BACEC-DD58-E7A8-74F7-F19ACB1A7853}"/>
              </a:ext>
            </a:extLst>
          </p:cNvPr>
          <p:cNvSpPr txBox="1"/>
          <p:nvPr/>
        </p:nvSpPr>
        <p:spPr>
          <a:xfrm>
            <a:off x="1025396" y="2341344"/>
            <a:ext cx="116135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sz="1200" dirty="0">
                <a:latin typeface="Segoe UI Light" panose="020B0502040204020203" pitchFamily="34" charset="0"/>
                <a:cs typeface="Segoe UI Light" panose="020B0502040204020203" pitchFamily="34" charset="0"/>
              </a:rPr>
              <a:t>ACTION PLAN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7C33CAE4-F612-7405-2849-315E90A823A8}"/>
              </a:ext>
            </a:extLst>
          </p:cNvPr>
          <p:cNvCxnSpPr/>
          <p:nvPr/>
        </p:nvCxnSpPr>
        <p:spPr>
          <a:xfrm>
            <a:off x="531487" y="2812037"/>
            <a:ext cx="4738530" cy="0"/>
          </a:xfrm>
          <a:prstGeom prst="line">
            <a:avLst/>
          </a:prstGeom>
          <a:ln w="12700">
            <a:solidFill>
              <a:schemeClr val="tx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2BBD6AF8-A105-C56F-66CA-2FE14A4BDC49}"/>
              </a:ext>
            </a:extLst>
          </p:cNvPr>
          <p:cNvSpPr txBox="1"/>
          <p:nvPr/>
        </p:nvSpPr>
        <p:spPr>
          <a:xfrm>
            <a:off x="684998" y="2929447"/>
            <a:ext cx="140163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sz="1600" b="1" dirty="0">
                <a:latin typeface="Segoe UI Semibold" panose="020B0502040204020203" pitchFamily="34" charset="0"/>
                <a:cs typeface="Segoe UI Semibold" panose="020B0502040204020203" pitchFamily="34" charset="0"/>
              </a:rPr>
              <a:t>Quantitative indicator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51702AA-B590-6250-8D1A-885A8F59CD57}"/>
              </a:ext>
            </a:extLst>
          </p:cNvPr>
          <p:cNvSpPr/>
          <p:nvPr/>
        </p:nvSpPr>
        <p:spPr>
          <a:xfrm>
            <a:off x="794951" y="3744642"/>
            <a:ext cx="350951" cy="140164"/>
          </a:xfrm>
          <a:prstGeom prst="rect">
            <a:avLst/>
          </a:prstGeom>
          <a:solidFill>
            <a:srgbClr val="E7697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 err="1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48EEA9C-4E40-E0F0-B927-5F666190EF4A}"/>
              </a:ext>
            </a:extLst>
          </p:cNvPr>
          <p:cNvSpPr/>
          <p:nvPr/>
        </p:nvSpPr>
        <p:spPr>
          <a:xfrm>
            <a:off x="1145902" y="3744642"/>
            <a:ext cx="381309" cy="140163"/>
          </a:xfrm>
          <a:prstGeom prst="rect">
            <a:avLst/>
          </a:prstGeom>
          <a:solidFill>
            <a:srgbClr val="FBD46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 err="1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B866018-B599-1EC9-133F-A300B4FA7254}"/>
              </a:ext>
            </a:extLst>
          </p:cNvPr>
          <p:cNvSpPr/>
          <p:nvPr/>
        </p:nvSpPr>
        <p:spPr>
          <a:xfrm>
            <a:off x="1527211" y="3744641"/>
            <a:ext cx="457236" cy="140160"/>
          </a:xfrm>
          <a:prstGeom prst="rect">
            <a:avLst/>
          </a:prstGeom>
          <a:solidFill>
            <a:srgbClr val="46B0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 err="1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DBF60E27-DF88-6D54-A55E-A5C7F0470FFA}"/>
              </a:ext>
            </a:extLst>
          </p:cNvPr>
          <p:cNvCxnSpPr>
            <a:cxnSpLocks/>
          </p:cNvCxnSpPr>
          <p:nvPr/>
        </p:nvCxnSpPr>
        <p:spPr>
          <a:xfrm>
            <a:off x="1387588" y="3741466"/>
            <a:ext cx="0" cy="140160"/>
          </a:xfrm>
          <a:prstGeom prst="line">
            <a:avLst/>
          </a:prstGeom>
          <a:ln w="28575" cap="rnd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AFB70F50-D6D9-DA22-696F-B084F4B965B3}"/>
              </a:ext>
            </a:extLst>
          </p:cNvPr>
          <p:cNvSpPr txBox="1"/>
          <p:nvPr/>
        </p:nvSpPr>
        <p:spPr>
          <a:xfrm>
            <a:off x="671748" y="3887978"/>
            <a:ext cx="52617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sz="1200" i="1" dirty="0">
                <a:latin typeface="Segoe UI Light" panose="020B0502040204020203" pitchFamily="34" charset="0"/>
                <a:cs typeface="Segoe UI Light" panose="020B0502040204020203" pitchFamily="34" charset="0"/>
              </a:rPr>
              <a:t>BAD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B2909D71-F4F9-8A9C-E015-5346679555E1}"/>
              </a:ext>
            </a:extLst>
          </p:cNvPr>
          <p:cNvSpPr txBox="1"/>
          <p:nvPr/>
        </p:nvSpPr>
        <p:spPr>
          <a:xfrm>
            <a:off x="1451397" y="3887978"/>
            <a:ext cx="63893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sz="1200" i="1" dirty="0">
                <a:latin typeface="Segoe UI Light" panose="020B0502040204020203" pitchFamily="34" charset="0"/>
                <a:cs typeface="Segoe UI Light" panose="020B0502040204020203" pitchFamily="34" charset="0"/>
              </a:rPr>
              <a:t>GOOD</a:t>
            </a:r>
          </a:p>
        </p:txBody>
      </p: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236199FF-78BB-AA7C-5C8D-28387C6B873B}"/>
              </a:ext>
            </a:extLst>
          </p:cNvPr>
          <p:cNvCxnSpPr>
            <a:cxnSpLocks/>
          </p:cNvCxnSpPr>
          <p:nvPr/>
        </p:nvCxnSpPr>
        <p:spPr>
          <a:xfrm>
            <a:off x="794951" y="3625019"/>
            <a:ext cx="1189496" cy="0"/>
          </a:xfrm>
          <a:prstGeom prst="straightConnector1">
            <a:avLst/>
          </a:prstGeom>
          <a:ln w="9525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Oval 28">
            <a:extLst>
              <a:ext uri="{FF2B5EF4-FFF2-40B4-BE49-F238E27FC236}">
                <a16:creationId xmlns:a16="http://schemas.microsoft.com/office/drawing/2014/main" id="{633A6999-6161-7D7E-B29D-28A17176F68A}"/>
              </a:ext>
            </a:extLst>
          </p:cNvPr>
          <p:cNvSpPr/>
          <p:nvPr/>
        </p:nvSpPr>
        <p:spPr>
          <a:xfrm>
            <a:off x="807218" y="2349283"/>
            <a:ext cx="258333" cy="258333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 err="1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4A3A3311-0407-9812-66D9-47D449CF6BD1}"/>
              </a:ext>
            </a:extLst>
          </p:cNvPr>
          <p:cNvCxnSpPr>
            <a:cxnSpLocks/>
          </p:cNvCxnSpPr>
          <p:nvPr/>
        </p:nvCxnSpPr>
        <p:spPr>
          <a:xfrm>
            <a:off x="847373" y="2478450"/>
            <a:ext cx="178023" cy="0"/>
          </a:xfrm>
          <a:prstGeom prst="straightConnector1">
            <a:avLst/>
          </a:prstGeom>
          <a:ln w="12700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riangle 35">
            <a:extLst>
              <a:ext uri="{FF2B5EF4-FFF2-40B4-BE49-F238E27FC236}">
                <a16:creationId xmlns:a16="http://schemas.microsoft.com/office/drawing/2014/main" id="{573DE54E-6CB9-6DCF-136E-982AF6477331}"/>
              </a:ext>
            </a:extLst>
          </p:cNvPr>
          <p:cNvSpPr/>
          <p:nvPr/>
        </p:nvSpPr>
        <p:spPr>
          <a:xfrm>
            <a:off x="807218" y="2065518"/>
            <a:ext cx="261611" cy="231052"/>
          </a:xfrm>
          <a:prstGeom prst="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 err="1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ED9F9E34-D43B-41E4-805B-ABBBABDE7B39}"/>
              </a:ext>
            </a:extLst>
          </p:cNvPr>
          <p:cNvSpPr txBox="1"/>
          <p:nvPr/>
        </p:nvSpPr>
        <p:spPr>
          <a:xfrm>
            <a:off x="821161" y="2027615"/>
            <a:ext cx="29852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spcAft>
                <a:spcPts val="600"/>
              </a:spcAft>
            </a:pPr>
            <a:r>
              <a:rPr lang="en-US" sz="16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!</a:t>
            </a:r>
          </a:p>
        </p:txBody>
      </p: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42CA0D0A-A5CA-1854-9BB2-C84666319102}"/>
              </a:ext>
            </a:extLst>
          </p:cNvPr>
          <p:cNvCxnSpPr/>
          <p:nvPr/>
        </p:nvCxnSpPr>
        <p:spPr>
          <a:xfrm>
            <a:off x="2137915" y="2024184"/>
            <a:ext cx="37464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Box 39">
            <a:extLst>
              <a:ext uri="{FF2B5EF4-FFF2-40B4-BE49-F238E27FC236}">
                <a16:creationId xmlns:a16="http://schemas.microsoft.com/office/drawing/2014/main" id="{A20540EF-AB32-838D-1EAE-28F53098BF00}"/>
              </a:ext>
            </a:extLst>
          </p:cNvPr>
          <p:cNvSpPr txBox="1"/>
          <p:nvPr/>
        </p:nvSpPr>
        <p:spPr>
          <a:xfrm>
            <a:off x="2563837" y="1654852"/>
            <a:ext cx="266352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spcAft>
                <a:spcPts val="600"/>
              </a:spcAft>
            </a:pPr>
            <a:r>
              <a:rPr lang="en-US" sz="1400" dirty="0">
                <a:latin typeface="Segoe UI Light" panose="020B0502040204020203" pitchFamily="34" charset="0"/>
                <a:cs typeface="Segoe UI Light" panose="020B0502040204020203" pitchFamily="34" charset="0"/>
              </a:rPr>
              <a:t>Reports the biggest risk from a cyber incident and a high-level action plan to address this risk</a:t>
            </a:r>
          </a:p>
        </p:txBody>
      </p: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C695F945-10E9-E250-5E46-B9E9E049ECD5}"/>
              </a:ext>
            </a:extLst>
          </p:cNvPr>
          <p:cNvCxnSpPr/>
          <p:nvPr/>
        </p:nvCxnSpPr>
        <p:spPr>
          <a:xfrm>
            <a:off x="2137915" y="3483816"/>
            <a:ext cx="37464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TextBox 41">
            <a:extLst>
              <a:ext uri="{FF2B5EF4-FFF2-40B4-BE49-F238E27FC236}">
                <a16:creationId xmlns:a16="http://schemas.microsoft.com/office/drawing/2014/main" id="{76D58D5E-2E5E-BFCC-4E96-EB0D00A54DE3}"/>
              </a:ext>
            </a:extLst>
          </p:cNvPr>
          <p:cNvSpPr txBox="1"/>
          <p:nvPr/>
        </p:nvSpPr>
        <p:spPr>
          <a:xfrm>
            <a:off x="2563837" y="3114484"/>
            <a:ext cx="266352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spcAft>
                <a:spcPts val="600"/>
              </a:spcAft>
            </a:pPr>
            <a:r>
              <a:rPr lang="en-US" sz="1400" dirty="0">
                <a:latin typeface="Segoe UI Light" panose="020B0502040204020203" pitchFamily="34" charset="0"/>
                <a:cs typeface="Segoe UI Light" panose="020B0502040204020203" pitchFamily="34" charset="0"/>
              </a:rPr>
              <a:t>A “stoplight” indicator based on calculations of measures already in place for compliance, controls, and other metrics</a:t>
            </a:r>
          </a:p>
        </p:txBody>
      </p:sp>
    </p:spTree>
    <p:extLst>
      <p:ext uri="{BB962C8B-B14F-4D97-AF65-F5344CB8AC3E}">
        <p14:creationId xmlns:p14="http://schemas.microsoft.com/office/powerpoint/2010/main" val="26617212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8493C1B1-D1F8-50E6-C487-A226E422F5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5111" y="455785"/>
            <a:ext cx="8353778" cy="617977"/>
          </a:xfrm>
        </p:spPr>
        <p:txBody>
          <a:bodyPr>
            <a:normAutofit/>
          </a:bodyPr>
          <a:lstStyle/>
          <a:p>
            <a:r>
              <a:rPr lang="en-US" sz="3200" b="1" dirty="0">
                <a:latin typeface="Segoe UI Semibold" panose="020B0502040204020203" pitchFamily="34" charset="0"/>
                <a:cs typeface="Segoe UI Semibold" panose="020B0502040204020203" pitchFamily="34" charset="0"/>
              </a:rPr>
              <a:t>Risk scorecard examples: High risk</a:t>
            </a: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4D5B2B05-8C5D-5D80-12BD-D3E9EF6867F2}"/>
              </a:ext>
            </a:extLst>
          </p:cNvPr>
          <p:cNvSpPr/>
          <p:nvPr/>
        </p:nvSpPr>
        <p:spPr>
          <a:xfrm>
            <a:off x="3566613" y="1141720"/>
            <a:ext cx="1995554" cy="3658494"/>
          </a:xfrm>
          <a:prstGeom prst="roundRect">
            <a:avLst/>
          </a:prstGeom>
          <a:solidFill>
            <a:srgbClr val="EFF3F7"/>
          </a:solidFill>
          <a:ln>
            <a:noFill/>
          </a:ln>
          <a:effectLst>
            <a:outerShdw blurRad="63500" dist="12700" dir="5400000" algn="c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 err="1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D3902BB-2C21-EF1E-E35A-3147E56B9C54}"/>
              </a:ext>
            </a:extLst>
          </p:cNvPr>
          <p:cNvSpPr txBox="1"/>
          <p:nvPr/>
        </p:nvSpPr>
        <p:spPr>
          <a:xfrm>
            <a:off x="3830077" y="1194614"/>
            <a:ext cx="140163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sz="800" dirty="0">
                <a:latin typeface="Segoe UI Light" panose="020B0502040204020203" pitchFamily="34" charset="0"/>
                <a:cs typeface="Segoe UI Light" panose="020B0502040204020203" pitchFamily="34" charset="0"/>
              </a:rPr>
              <a:t>Endpoint Security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D2B24A4-DDD6-B579-D709-89C9819F6768}"/>
              </a:ext>
            </a:extLst>
          </p:cNvPr>
          <p:cNvSpPr/>
          <p:nvPr/>
        </p:nvSpPr>
        <p:spPr>
          <a:xfrm>
            <a:off x="3812633" y="4088618"/>
            <a:ext cx="450864" cy="140164"/>
          </a:xfrm>
          <a:prstGeom prst="rect">
            <a:avLst/>
          </a:prstGeom>
          <a:solidFill>
            <a:srgbClr val="E7697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 err="1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4D992A7-414C-AEE5-848D-BACEA66FA50A}"/>
              </a:ext>
            </a:extLst>
          </p:cNvPr>
          <p:cNvSpPr/>
          <p:nvPr/>
        </p:nvSpPr>
        <p:spPr>
          <a:xfrm>
            <a:off x="4263498" y="4088618"/>
            <a:ext cx="428606" cy="140163"/>
          </a:xfrm>
          <a:prstGeom prst="rect">
            <a:avLst/>
          </a:prstGeom>
          <a:solidFill>
            <a:srgbClr val="FBD46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 err="1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E80EADD-ABE2-9A6B-4BAF-A43C2761026E}"/>
              </a:ext>
            </a:extLst>
          </p:cNvPr>
          <p:cNvSpPr/>
          <p:nvPr/>
        </p:nvSpPr>
        <p:spPr>
          <a:xfrm>
            <a:off x="4692106" y="4088617"/>
            <a:ext cx="590544" cy="140160"/>
          </a:xfrm>
          <a:prstGeom prst="rect">
            <a:avLst/>
          </a:prstGeom>
          <a:solidFill>
            <a:srgbClr val="46B0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 err="1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45BC995F-1E13-6170-669C-9DD497C065FC}"/>
              </a:ext>
            </a:extLst>
          </p:cNvPr>
          <p:cNvCxnSpPr>
            <a:cxnSpLocks/>
          </p:cNvCxnSpPr>
          <p:nvPr/>
        </p:nvCxnSpPr>
        <p:spPr>
          <a:xfrm>
            <a:off x="4447964" y="4085442"/>
            <a:ext cx="0" cy="140160"/>
          </a:xfrm>
          <a:prstGeom prst="line">
            <a:avLst/>
          </a:prstGeom>
          <a:ln w="28575" cap="rnd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CD047225-ACB2-A402-4C36-E6A9540EA1D4}"/>
              </a:ext>
            </a:extLst>
          </p:cNvPr>
          <p:cNvCxnSpPr>
            <a:cxnSpLocks/>
          </p:cNvCxnSpPr>
          <p:nvPr/>
        </p:nvCxnSpPr>
        <p:spPr>
          <a:xfrm>
            <a:off x="3717283" y="3744510"/>
            <a:ext cx="1714453" cy="0"/>
          </a:xfrm>
          <a:prstGeom prst="straightConnector1">
            <a:avLst/>
          </a:prstGeom>
          <a:ln w="9525">
            <a:solidFill>
              <a:schemeClr val="tx1"/>
            </a:solidFill>
            <a:prstDash val="dash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Oval 19">
            <a:extLst>
              <a:ext uri="{FF2B5EF4-FFF2-40B4-BE49-F238E27FC236}">
                <a16:creationId xmlns:a16="http://schemas.microsoft.com/office/drawing/2014/main" id="{A0C77EEE-C119-405B-0201-0B8624D7BF18}"/>
              </a:ext>
            </a:extLst>
          </p:cNvPr>
          <p:cNvSpPr/>
          <p:nvPr/>
        </p:nvSpPr>
        <p:spPr>
          <a:xfrm>
            <a:off x="3972417" y="3096958"/>
            <a:ext cx="168362" cy="168362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 err="1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679C7559-D1FF-FBFD-916F-DFFC09F0490B}"/>
              </a:ext>
            </a:extLst>
          </p:cNvPr>
          <p:cNvCxnSpPr>
            <a:cxnSpLocks/>
          </p:cNvCxnSpPr>
          <p:nvPr/>
        </p:nvCxnSpPr>
        <p:spPr>
          <a:xfrm>
            <a:off x="3984293" y="3179766"/>
            <a:ext cx="136231" cy="1"/>
          </a:xfrm>
          <a:prstGeom prst="straightConnector1">
            <a:avLst/>
          </a:prstGeom>
          <a:ln w="12700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riangle 21">
            <a:extLst>
              <a:ext uri="{FF2B5EF4-FFF2-40B4-BE49-F238E27FC236}">
                <a16:creationId xmlns:a16="http://schemas.microsoft.com/office/drawing/2014/main" id="{2608BD54-50F0-CC4D-7572-6F89424CAC5E}"/>
              </a:ext>
            </a:extLst>
          </p:cNvPr>
          <p:cNvSpPr/>
          <p:nvPr/>
        </p:nvSpPr>
        <p:spPr>
          <a:xfrm>
            <a:off x="3978817" y="1572449"/>
            <a:ext cx="175999" cy="155440"/>
          </a:xfrm>
          <a:prstGeom prst="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 err="1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65834BF7-E42B-92C0-6877-D810C2C94430}"/>
              </a:ext>
            </a:extLst>
          </p:cNvPr>
          <p:cNvSpPr txBox="1"/>
          <p:nvPr/>
        </p:nvSpPr>
        <p:spPr>
          <a:xfrm>
            <a:off x="3960438" y="1540594"/>
            <a:ext cx="29852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spcAft>
                <a:spcPts val="600"/>
              </a:spcAft>
            </a:pPr>
            <a:r>
              <a:rPr lang="en-US" sz="10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!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F100A9DD-64ED-DC5D-A137-C59DC49E5073}"/>
              </a:ext>
            </a:extLst>
          </p:cNvPr>
          <p:cNvSpPr txBox="1"/>
          <p:nvPr/>
        </p:nvSpPr>
        <p:spPr>
          <a:xfrm>
            <a:off x="4153194" y="1547414"/>
            <a:ext cx="118949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900" b="1" dirty="0">
                <a:latin typeface="Segoe UI Semibold" panose="020B0502040204020203" pitchFamily="34" charset="0"/>
                <a:cs typeface="Segoe UI Semibold" panose="020B0502040204020203" pitchFamily="34" charset="0"/>
              </a:rPr>
              <a:t>Qualitative: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A9F3D33C-84B8-4734-1F71-C60AD3F502D3}"/>
              </a:ext>
            </a:extLst>
          </p:cNvPr>
          <p:cNvSpPr txBox="1"/>
          <p:nvPr/>
        </p:nvSpPr>
        <p:spPr>
          <a:xfrm>
            <a:off x="4158910" y="1707392"/>
            <a:ext cx="118378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900" dirty="0">
                <a:latin typeface="Segoe UI Light" panose="020B0502040204020203" pitchFamily="34" charset="0"/>
                <a:cs typeface="Segoe UI Light" panose="020B0502040204020203" pitchFamily="34" charset="0"/>
              </a:rPr>
              <a:t>Risk: High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62C2E468-75B4-6172-285A-01B898D4B232}"/>
              </a:ext>
            </a:extLst>
          </p:cNvPr>
          <p:cNvSpPr txBox="1"/>
          <p:nvPr/>
        </p:nvSpPr>
        <p:spPr>
          <a:xfrm>
            <a:off x="3566613" y="1915487"/>
            <a:ext cx="199555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800" dirty="0">
                <a:latin typeface="Segoe UI Light" panose="020B0502040204020203" pitchFamily="34" charset="0"/>
                <a:cs typeface="Segoe UI Light" panose="020B0502040204020203" pitchFamily="34" charset="0"/>
              </a:rPr>
              <a:t>If an employee machine is compromised, the TA can run code on local machines with full privileges without user notification and access every secret/password stored on the machine and the browser. Increasing the impact of the incident from one employee account being compromised to a major breach.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AE93AF95-6519-7F35-F5C1-36F2747B2E7A}"/>
              </a:ext>
            </a:extLst>
          </p:cNvPr>
          <p:cNvSpPr txBox="1"/>
          <p:nvPr/>
        </p:nvSpPr>
        <p:spPr>
          <a:xfrm>
            <a:off x="4153194" y="3066287"/>
            <a:ext cx="118949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900" b="1" dirty="0">
                <a:latin typeface="Segoe UI Semibold" panose="020B0502040204020203" pitchFamily="34" charset="0"/>
                <a:cs typeface="Segoe UI Semibold" panose="020B0502040204020203" pitchFamily="34" charset="0"/>
              </a:rPr>
              <a:t>Action plan:</a:t>
            </a:r>
          </a:p>
        </p:txBody>
      </p: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EEADF893-E26A-BD06-CD7A-32F45C36F8CC}"/>
              </a:ext>
            </a:extLst>
          </p:cNvPr>
          <p:cNvCxnSpPr>
            <a:cxnSpLocks/>
          </p:cNvCxnSpPr>
          <p:nvPr/>
        </p:nvCxnSpPr>
        <p:spPr>
          <a:xfrm>
            <a:off x="4329411" y="1478560"/>
            <a:ext cx="433137" cy="0"/>
          </a:xfrm>
          <a:prstGeom prst="straightConnector1">
            <a:avLst/>
          </a:prstGeom>
          <a:ln w="9525">
            <a:solidFill>
              <a:schemeClr val="tx1"/>
            </a:solidFill>
            <a:prstDash val="dash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>
            <a:extLst>
              <a:ext uri="{FF2B5EF4-FFF2-40B4-BE49-F238E27FC236}">
                <a16:creationId xmlns:a16="http://schemas.microsoft.com/office/drawing/2014/main" id="{8846F0F0-509B-31B2-E077-00FF120420B5}"/>
              </a:ext>
            </a:extLst>
          </p:cNvPr>
          <p:cNvSpPr txBox="1"/>
          <p:nvPr/>
        </p:nvSpPr>
        <p:spPr>
          <a:xfrm>
            <a:off x="3566613" y="3312946"/>
            <a:ext cx="199555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800" dirty="0">
                <a:latin typeface="Segoe UI Light" panose="020B0502040204020203" pitchFamily="34" charset="0"/>
                <a:cs typeface="Segoe UI Light" panose="020B0502040204020203" pitchFamily="34" charset="0"/>
              </a:rPr>
              <a:t>Deploy a Privilege Elevation and Delegation Management (PEDM) solution.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2E5C93C2-1B9D-0B61-9B51-BFA2161AE3DD}"/>
              </a:ext>
            </a:extLst>
          </p:cNvPr>
          <p:cNvSpPr txBox="1"/>
          <p:nvPr/>
        </p:nvSpPr>
        <p:spPr>
          <a:xfrm>
            <a:off x="4153194" y="3808074"/>
            <a:ext cx="118949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900" b="1" dirty="0">
                <a:latin typeface="Segoe UI Semibold" panose="020B0502040204020203" pitchFamily="34" charset="0"/>
                <a:cs typeface="Segoe UI Semibold" panose="020B0502040204020203" pitchFamily="34" charset="0"/>
              </a:rPr>
              <a:t>Quantitative: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5D8E9649-330F-566F-4DE3-B13FE1D270A3}"/>
              </a:ext>
            </a:extLst>
          </p:cNvPr>
          <p:cNvSpPr txBox="1"/>
          <p:nvPr/>
        </p:nvSpPr>
        <p:spPr>
          <a:xfrm>
            <a:off x="3679009" y="4267537"/>
            <a:ext cx="286099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500" dirty="0">
                <a:latin typeface="Segoe UI Light" panose="020B0502040204020203" pitchFamily="34" charset="0"/>
                <a:cs typeface="Segoe UI Light" panose="020B0502040204020203" pitchFamily="34" charset="0"/>
              </a:rPr>
              <a:t>0%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3D60AACE-6EEF-A0F5-2788-1A76F32551C7}"/>
              </a:ext>
            </a:extLst>
          </p:cNvPr>
          <p:cNvSpPr txBox="1"/>
          <p:nvPr/>
        </p:nvSpPr>
        <p:spPr>
          <a:xfrm>
            <a:off x="3956231" y="4267537"/>
            <a:ext cx="326018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500" dirty="0">
                <a:latin typeface="Segoe UI Light" panose="020B0502040204020203" pitchFamily="34" charset="0"/>
                <a:cs typeface="Segoe UI Light" panose="020B0502040204020203" pitchFamily="34" charset="0"/>
              </a:rPr>
              <a:t>20%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4E13932A-C1B3-DDDF-AD95-5088CF02C82A}"/>
              </a:ext>
            </a:extLst>
          </p:cNvPr>
          <p:cNvSpPr txBox="1"/>
          <p:nvPr/>
        </p:nvSpPr>
        <p:spPr>
          <a:xfrm>
            <a:off x="4257888" y="4267537"/>
            <a:ext cx="326018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500" dirty="0">
                <a:latin typeface="Segoe UI Light" panose="020B0502040204020203" pitchFamily="34" charset="0"/>
                <a:cs typeface="Segoe UI Light" panose="020B0502040204020203" pitchFamily="34" charset="0"/>
              </a:rPr>
              <a:t>40%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B31DEACE-010F-85DC-B0D0-F0F1C500975F}"/>
              </a:ext>
            </a:extLst>
          </p:cNvPr>
          <p:cNvSpPr txBox="1"/>
          <p:nvPr/>
        </p:nvSpPr>
        <p:spPr>
          <a:xfrm>
            <a:off x="4545406" y="4267537"/>
            <a:ext cx="326018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500" dirty="0">
                <a:latin typeface="Segoe UI Light" panose="020B0502040204020203" pitchFamily="34" charset="0"/>
                <a:cs typeface="Segoe UI Light" panose="020B0502040204020203" pitchFamily="34" charset="0"/>
              </a:rPr>
              <a:t>60%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7113856F-7325-EA56-029C-4324418412E0}"/>
              </a:ext>
            </a:extLst>
          </p:cNvPr>
          <p:cNvSpPr txBox="1"/>
          <p:nvPr/>
        </p:nvSpPr>
        <p:spPr>
          <a:xfrm>
            <a:off x="4842350" y="4267537"/>
            <a:ext cx="326018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500" dirty="0">
                <a:latin typeface="Segoe UI Light" panose="020B0502040204020203" pitchFamily="34" charset="0"/>
                <a:cs typeface="Segoe UI Light" panose="020B0502040204020203" pitchFamily="34" charset="0"/>
              </a:rPr>
              <a:t>80%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E9BB2A02-9E4E-37E5-E365-027117E7EC47}"/>
              </a:ext>
            </a:extLst>
          </p:cNvPr>
          <p:cNvSpPr txBox="1"/>
          <p:nvPr/>
        </p:nvSpPr>
        <p:spPr>
          <a:xfrm>
            <a:off x="5129869" y="4267537"/>
            <a:ext cx="326018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500" dirty="0">
                <a:latin typeface="Segoe UI Light" panose="020B0502040204020203" pitchFamily="34" charset="0"/>
                <a:cs typeface="Segoe UI Light" panose="020B0502040204020203" pitchFamily="34" charset="0"/>
              </a:rPr>
              <a:t>100%</a:t>
            </a:r>
          </a:p>
        </p:txBody>
      </p:sp>
      <p:sp>
        <p:nvSpPr>
          <p:cNvPr id="46" name="Rounded Rectangle 45">
            <a:extLst>
              <a:ext uri="{FF2B5EF4-FFF2-40B4-BE49-F238E27FC236}">
                <a16:creationId xmlns:a16="http://schemas.microsoft.com/office/drawing/2014/main" id="{F7D0C405-D8CD-69B1-9F91-F792FC99B093}"/>
              </a:ext>
            </a:extLst>
          </p:cNvPr>
          <p:cNvSpPr/>
          <p:nvPr/>
        </p:nvSpPr>
        <p:spPr>
          <a:xfrm>
            <a:off x="4119240" y="4450953"/>
            <a:ext cx="868138" cy="215444"/>
          </a:xfrm>
          <a:prstGeom prst="roundRect">
            <a:avLst/>
          </a:prstGeom>
          <a:solidFill>
            <a:srgbClr val="B5C7E7"/>
          </a:solidFill>
          <a:ln w="952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 err="1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79F1ADC3-477F-1208-ABDB-7BA82CD16C59}"/>
              </a:ext>
            </a:extLst>
          </p:cNvPr>
          <p:cNvSpPr txBox="1"/>
          <p:nvPr/>
        </p:nvSpPr>
        <p:spPr>
          <a:xfrm>
            <a:off x="4282249" y="4446240"/>
            <a:ext cx="59245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sz="800" b="1" dirty="0">
                <a:latin typeface="Segoe UI Semibold" panose="020B0502040204020203" pitchFamily="34" charset="0"/>
                <a:cs typeface="Segoe UI Semibold" panose="020B0502040204020203" pitchFamily="34" charset="0"/>
              </a:rPr>
              <a:t>45%</a:t>
            </a:r>
          </a:p>
        </p:txBody>
      </p:sp>
      <p:sp>
        <p:nvSpPr>
          <p:cNvPr id="49" name="Rounded Rectangle 48">
            <a:extLst>
              <a:ext uri="{FF2B5EF4-FFF2-40B4-BE49-F238E27FC236}">
                <a16:creationId xmlns:a16="http://schemas.microsoft.com/office/drawing/2014/main" id="{100870CA-6780-61C2-0261-0BB6EEBFA8A7}"/>
              </a:ext>
            </a:extLst>
          </p:cNvPr>
          <p:cNvSpPr/>
          <p:nvPr/>
        </p:nvSpPr>
        <p:spPr>
          <a:xfrm>
            <a:off x="495631" y="1141720"/>
            <a:ext cx="1995554" cy="3658494"/>
          </a:xfrm>
          <a:prstGeom prst="roundRect">
            <a:avLst/>
          </a:prstGeom>
          <a:solidFill>
            <a:srgbClr val="EFF3F7"/>
          </a:solidFill>
          <a:ln>
            <a:noFill/>
          </a:ln>
          <a:effectLst>
            <a:outerShdw blurRad="63500" dist="12700" dir="5400000" algn="c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 err="1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0A9E53C3-891A-7872-B8D5-BABA2BAC391F}"/>
              </a:ext>
            </a:extLst>
          </p:cNvPr>
          <p:cNvSpPr txBox="1"/>
          <p:nvPr/>
        </p:nvSpPr>
        <p:spPr>
          <a:xfrm>
            <a:off x="759095" y="1194614"/>
            <a:ext cx="140163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sz="800" dirty="0">
                <a:latin typeface="Segoe UI Light" panose="020B0502040204020203" pitchFamily="34" charset="0"/>
                <a:cs typeface="Segoe UI Light" panose="020B0502040204020203" pitchFamily="34" charset="0"/>
              </a:rPr>
              <a:t>Phishing Resistant MFA</a:t>
            </a: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B58EECBB-C91A-D956-7BD7-469FB514AB7F}"/>
              </a:ext>
            </a:extLst>
          </p:cNvPr>
          <p:cNvSpPr/>
          <p:nvPr/>
        </p:nvSpPr>
        <p:spPr>
          <a:xfrm>
            <a:off x="749984" y="4088618"/>
            <a:ext cx="450864" cy="140164"/>
          </a:xfrm>
          <a:prstGeom prst="rect">
            <a:avLst/>
          </a:prstGeom>
          <a:solidFill>
            <a:srgbClr val="E7697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 err="1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DD321475-2B15-3B32-DEC1-23F5CFDB0F16}"/>
              </a:ext>
            </a:extLst>
          </p:cNvPr>
          <p:cNvSpPr/>
          <p:nvPr/>
        </p:nvSpPr>
        <p:spPr>
          <a:xfrm>
            <a:off x="1200849" y="4088618"/>
            <a:ext cx="428606" cy="140163"/>
          </a:xfrm>
          <a:prstGeom prst="rect">
            <a:avLst/>
          </a:prstGeom>
          <a:solidFill>
            <a:srgbClr val="FBD46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 err="1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0967352A-A9BB-55A9-8A18-154832B27181}"/>
              </a:ext>
            </a:extLst>
          </p:cNvPr>
          <p:cNvSpPr/>
          <p:nvPr/>
        </p:nvSpPr>
        <p:spPr>
          <a:xfrm>
            <a:off x="1629457" y="4088617"/>
            <a:ext cx="590544" cy="140160"/>
          </a:xfrm>
          <a:prstGeom prst="rect">
            <a:avLst/>
          </a:prstGeom>
          <a:solidFill>
            <a:srgbClr val="46B0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 err="1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C8456414-41CB-0AC1-1579-A64DF5981A97}"/>
              </a:ext>
            </a:extLst>
          </p:cNvPr>
          <p:cNvCxnSpPr>
            <a:cxnSpLocks/>
          </p:cNvCxnSpPr>
          <p:nvPr/>
        </p:nvCxnSpPr>
        <p:spPr>
          <a:xfrm>
            <a:off x="1033539" y="4085442"/>
            <a:ext cx="0" cy="140160"/>
          </a:xfrm>
          <a:prstGeom prst="line">
            <a:avLst/>
          </a:prstGeom>
          <a:ln w="28575" cap="rnd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Arrow Connector 54">
            <a:extLst>
              <a:ext uri="{FF2B5EF4-FFF2-40B4-BE49-F238E27FC236}">
                <a16:creationId xmlns:a16="http://schemas.microsoft.com/office/drawing/2014/main" id="{B866047E-DDD3-FAA8-CF95-34A5509C331A}"/>
              </a:ext>
            </a:extLst>
          </p:cNvPr>
          <p:cNvCxnSpPr>
            <a:cxnSpLocks/>
          </p:cNvCxnSpPr>
          <p:nvPr/>
        </p:nvCxnSpPr>
        <p:spPr>
          <a:xfrm>
            <a:off x="646301" y="3744510"/>
            <a:ext cx="1714453" cy="0"/>
          </a:xfrm>
          <a:prstGeom prst="straightConnector1">
            <a:avLst/>
          </a:prstGeom>
          <a:ln w="9525">
            <a:solidFill>
              <a:schemeClr val="tx1"/>
            </a:solidFill>
            <a:prstDash val="dash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Oval 55">
            <a:extLst>
              <a:ext uri="{FF2B5EF4-FFF2-40B4-BE49-F238E27FC236}">
                <a16:creationId xmlns:a16="http://schemas.microsoft.com/office/drawing/2014/main" id="{F0600FC7-A26D-E289-5AFC-2F54A56310AD}"/>
              </a:ext>
            </a:extLst>
          </p:cNvPr>
          <p:cNvSpPr/>
          <p:nvPr/>
        </p:nvSpPr>
        <p:spPr>
          <a:xfrm>
            <a:off x="901435" y="3096958"/>
            <a:ext cx="168362" cy="168362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 err="1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cxnSp>
        <p:nvCxnSpPr>
          <p:cNvPr id="57" name="Straight Arrow Connector 56">
            <a:extLst>
              <a:ext uri="{FF2B5EF4-FFF2-40B4-BE49-F238E27FC236}">
                <a16:creationId xmlns:a16="http://schemas.microsoft.com/office/drawing/2014/main" id="{FA417A0A-E072-DD75-2DE9-A212DBDE4C7A}"/>
              </a:ext>
            </a:extLst>
          </p:cNvPr>
          <p:cNvCxnSpPr>
            <a:cxnSpLocks/>
          </p:cNvCxnSpPr>
          <p:nvPr/>
        </p:nvCxnSpPr>
        <p:spPr>
          <a:xfrm>
            <a:off x="913311" y="3179766"/>
            <a:ext cx="136231" cy="1"/>
          </a:xfrm>
          <a:prstGeom prst="straightConnector1">
            <a:avLst/>
          </a:prstGeom>
          <a:ln w="12700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Triangle 57">
            <a:extLst>
              <a:ext uri="{FF2B5EF4-FFF2-40B4-BE49-F238E27FC236}">
                <a16:creationId xmlns:a16="http://schemas.microsoft.com/office/drawing/2014/main" id="{81CFB857-6C30-CDC5-45A0-A735940D77F2}"/>
              </a:ext>
            </a:extLst>
          </p:cNvPr>
          <p:cNvSpPr/>
          <p:nvPr/>
        </p:nvSpPr>
        <p:spPr>
          <a:xfrm>
            <a:off x="907835" y="1572449"/>
            <a:ext cx="175999" cy="155440"/>
          </a:xfrm>
          <a:prstGeom prst="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 err="1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A7C238FC-63F9-1AB1-EAD6-4F7DDCBDA31C}"/>
              </a:ext>
            </a:extLst>
          </p:cNvPr>
          <p:cNvSpPr txBox="1"/>
          <p:nvPr/>
        </p:nvSpPr>
        <p:spPr>
          <a:xfrm>
            <a:off x="889456" y="1540594"/>
            <a:ext cx="29852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spcAft>
                <a:spcPts val="600"/>
              </a:spcAft>
            </a:pPr>
            <a:r>
              <a:rPr lang="en-US" sz="10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!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4367D011-CF58-FCFA-E684-EFB3005A11E4}"/>
              </a:ext>
            </a:extLst>
          </p:cNvPr>
          <p:cNvSpPr txBox="1"/>
          <p:nvPr/>
        </p:nvSpPr>
        <p:spPr>
          <a:xfrm>
            <a:off x="1082212" y="1547414"/>
            <a:ext cx="118949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900" b="1" dirty="0">
                <a:latin typeface="Segoe UI Semibold" panose="020B0502040204020203" pitchFamily="34" charset="0"/>
                <a:cs typeface="Segoe UI Semibold" panose="020B0502040204020203" pitchFamily="34" charset="0"/>
              </a:rPr>
              <a:t>Qualitative: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95F17405-3E32-A9C2-8303-C70783C80C93}"/>
              </a:ext>
            </a:extLst>
          </p:cNvPr>
          <p:cNvSpPr txBox="1"/>
          <p:nvPr/>
        </p:nvSpPr>
        <p:spPr>
          <a:xfrm>
            <a:off x="1087928" y="1707392"/>
            <a:ext cx="118378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900" dirty="0">
                <a:latin typeface="Segoe UI Light" panose="020B0502040204020203" pitchFamily="34" charset="0"/>
                <a:cs typeface="Segoe UI Light" panose="020B0502040204020203" pitchFamily="34" charset="0"/>
              </a:rPr>
              <a:t>Risk: High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4C41489B-FCCA-18FF-7AD7-0AD4B9775F4A}"/>
              </a:ext>
            </a:extLst>
          </p:cNvPr>
          <p:cNvSpPr txBox="1"/>
          <p:nvPr/>
        </p:nvSpPr>
        <p:spPr>
          <a:xfrm>
            <a:off x="495631" y="1915487"/>
            <a:ext cx="199555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800" dirty="0">
                <a:latin typeface="Segoe UI Light" panose="020B0502040204020203" pitchFamily="34" charset="0"/>
                <a:cs typeface="Segoe UI Light" panose="020B0502040204020203" pitchFamily="34" charset="0"/>
              </a:rPr>
              <a:t>Privileged employees account is taken over by a Threat Actor (TA). TA uses the account to steal sensitive data, encrypt data, destroy systems they have access to, send spam or malware, or even impersonate the user.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B1F3D6E7-B20B-C9CF-BC84-48D248916920}"/>
              </a:ext>
            </a:extLst>
          </p:cNvPr>
          <p:cNvSpPr txBox="1"/>
          <p:nvPr/>
        </p:nvSpPr>
        <p:spPr>
          <a:xfrm>
            <a:off x="1082212" y="3066287"/>
            <a:ext cx="118949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900" b="1" dirty="0">
                <a:latin typeface="Segoe UI Semibold" panose="020B0502040204020203" pitchFamily="34" charset="0"/>
                <a:cs typeface="Segoe UI Semibold" panose="020B0502040204020203" pitchFamily="34" charset="0"/>
              </a:rPr>
              <a:t>Action plan:</a:t>
            </a:r>
          </a:p>
        </p:txBody>
      </p:sp>
      <p:cxnSp>
        <p:nvCxnSpPr>
          <p:cNvPr id="64" name="Straight Arrow Connector 63">
            <a:extLst>
              <a:ext uri="{FF2B5EF4-FFF2-40B4-BE49-F238E27FC236}">
                <a16:creationId xmlns:a16="http://schemas.microsoft.com/office/drawing/2014/main" id="{FBDC59C0-33BA-CC5D-AA36-165E813219AD}"/>
              </a:ext>
            </a:extLst>
          </p:cNvPr>
          <p:cNvCxnSpPr>
            <a:cxnSpLocks/>
          </p:cNvCxnSpPr>
          <p:nvPr/>
        </p:nvCxnSpPr>
        <p:spPr>
          <a:xfrm>
            <a:off x="1258429" y="1478560"/>
            <a:ext cx="433137" cy="0"/>
          </a:xfrm>
          <a:prstGeom prst="straightConnector1">
            <a:avLst/>
          </a:prstGeom>
          <a:ln w="9525">
            <a:solidFill>
              <a:schemeClr val="tx1"/>
            </a:solidFill>
            <a:prstDash val="dash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TextBox 64">
            <a:extLst>
              <a:ext uri="{FF2B5EF4-FFF2-40B4-BE49-F238E27FC236}">
                <a16:creationId xmlns:a16="http://schemas.microsoft.com/office/drawing/2014/main" id="{28BF8867-E82B-1664-9F7D-390B9B28EA9E}"/>
              </a:ext>
            </a:extLst>
          </p:cNvPr>
          <p:cNvSpPr txBox="1"/>
          <p:nvPr/>
        </p:nvSpPr>
        <p:spPr>
          <a:xfrm>
            <a:off x="495631" y="3312946"/>
            <a:ext cx="199555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800" dirty="0">
                <a:latin typeface="Segoe UI Light" panose="020B0502040204020203" pitchFamily="34" charset="0"/>
                <a:cs typeface="Segoe UI Light" panose="020B0502040204020203" pitchFamily="34" charset="0"/>
              </a:rPr>
              <a:t>Deploy Hardware Tokens to privileged users for critical business applications.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FB287A49-F5C0-0D56-2441-3E5DE694D806}"/>
              </a:ext>
            </a:extLst>
          </p:cNvPr>
          <p:cNvSpPr txBox="1"/>
          <p:nvPr/>
        </p:nvSpPr>
        <p:spPr>
          <a:xfrm>
            <a:off x="1082212" y="3808074"/>
            <a:ext cx="118949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900" b="1" dirty="0">
                <a:latin typeface="Segoe UI Semibold" panose="020B0502040204020203" pitchFamily="34" charset="0"/>
                <a:cs typeface="Segoe UI Semibold" panose="020B0502040204020203" pitchFamily="34" charset="0"/>
              </a:rPr>
              <a:t>Quantitative: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12C5111D-A621-483A-6103-00045298658D}"/>
              </a:ext>
            </a:extLst>
          </p:cNvPr>
          <p:cNvSpPr txBox="1"/>
          <p:nvPr/>
        </p:nvSpPr>
        <p:spPr>
          <a:xfrm>
            <a:off x="616360" y="4267537"/>
            <a:ext cx="286099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500" dirty="0">
                <a:latin typeface="Segoe UI Light" panose="020B0502040204020203" pitchFamily="34" charset="0"/>
                <a:cs typeface="Segoe UI Light" panose="020B0502040204020203" pitchFamily="34" charset="0"/>
              </a:rPr>
              <a:t>0%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499876C6-F0CB-06E4-09BA-745CD466EF2C}"/>
              </a:ext>
            </a:extLst>
          </p:cNvPr>
          <p:cNvSpPr txBox="1"/>
          <p:nvPr/>
        </p:nvSpPr>
        <p:spPr>
          <a:xfrm>
            <a:off x="893582" y="4267537"/>
            <a:ext cx="326018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500" dirty="0">
                <a:latin typeface="Segoe UI Light" panose="020B0502040204020203" pitchFamily="34" charset="0"/>
                <a:cs typeface="Segoe UI Light" panose="020B0502040204020203" pitchFamily="34" charset="0"/>
              </a:rPr>
              <a:t>20%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6310C513-265C-EA4B-174A-D733594CB575}"/>
              </a:ext>
            </a:extLst>
          </p:cNvPr>
          <p:cNvSpPr txBox="1"/>
          <p:nvPr/>
        </p:nvSpPr>
        <p:spPr>
          <a:xfrm>
            <a:off x="1195239" y="4267537"/>
            <a:ext cx="326018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500" dirty="0">
                <a:latin typeface="Segoe UI Light" panose="020B0502040204020203" pitchFamily="34" charset="0"/>
                <a:cs typeface="Segoe UI Light" panose="020B0502040204020203" pitchFamily="34" charset="0"/>
              </a:rPr>
              <a:t>40%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9642FE0F-F6C1-AADA-97E9-DC1AC732A6D7}"/>
              </a:ext>
            </a:extLst>
          </p:cNvPr>
          <p:cNvSpPr txBox="1"/>
          <p:nvPr/>
        </p:nvSpPr>
        <p:spPr>
          <a:xfrm>
            <a:off x="1482757" y="4267537"/>
            <a:ext cx="326018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500" dirty="0">
                <a:latin typeface="Segoe UI Light" panose="020B0502040204020203" pitchFamily="34" charset="0"/>
                <a:cs typeface="Segoe UI Light" panose="020B0502040204020203" pitchFamily="34" charset="0"/>
              </a:rPr>
              <a:t>60%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BF34E312-6FA5-F3DB-0B51-02A864717093}"/>
              </a:ext>
            </a:extLst>
          </p:cNvPr>
          <p:cNvSpPr txBox="1"/>
          <p:nvPr/>
        </p:nvSpPr>
        <p:spPr>
          <a:xfrm>
            <a:off x="1779701" y="4267537"/>
            <a:ext cx="326018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500" dirty="0">
                <a:latin typeface="Segoe UI Light" panose="020B0502040204020203" pitchFamily="34" charset="0"/>
                <a:cs typeface="Segoe UI Light" panose="020B0502040204020203" pitchFamily="34" charset="0"/>
              </a:rPr>
              <a:t>80%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FAD13388-25D2-FF6E-4248-994C1E6D76BF}"/>
              </a:ext>
            </a:extLst>
          </p:cNvPr>
          <p:cNvSpPr txBox="1"/>
          <p:nvPr/>
        </p:nvSpPr>
        <p:spPr>
          <a:xfrm>
            <a:off x="2067220" y="4267537"/>
            <a:ext cx="326018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500" dirty="0">
                <a:latin typeface="Segoe UI Light" panose="020B0502040204020203" pitchFamily="34" charset="0"/>
                <a:cs typeface="Segoe UI Light" panose="020B0502040204020203" pitchFamily="34" charset="0"/>
              </a:rPr>
              <a:t>100%</a:t>
            </a:r>
          </a:p>
        </p:txBody>
      </p:sp>
      <p:sp>
        <p:nvSpPr>
          <p:cNvPr id="73" name="Rounded Rectangle 72">
            <a:extLst>
              <a:ext uri="{FF2B5EF4-FFF2-40B4-BE49-F238E27FC236}">
                <a16:creationId xmlns:a16="http://schemas.microsoft.com/office/drawing/2014/main" id="{B637AFF0-42EB-E968-FCA9-CE0DD7B98A6D}"/>
              </a:ext>
            </a:extLst>
          </p:cNvPr>
          <p:cNvSpPr/>
          <p:nvPr/>
        </p:nvSpPr>
        <p:spPr>
          <a:xfrm>
            <a:off x="1056591" y="4450953"/>
            <a:ext cx="868138" cy="215444"/>
          </a:xfrm>
          <a:prstGeom prst="roundRect">
            <a:avLst/>
          </a:prstGeom>
          <a:solidFill>
            <a:srgbClr val="B5C7E7"/>
          </a:solidFill>
          <a:ln w="952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 err="1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41B615F6-4479-9AC4-8FE2-CECBDA562EA0}"/>
              </a:ext>
            </a:extLst>
          </p:cNvPr>
          <p:cNvSpPr txBox="1"/>
          <p:nvPr/>
        </p:nvSpPr>
        <p:spPr>
          <a:xfrm>
            <a:off x="1219600" y="4446240"/>
            <a:ext cx="59245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sz="800" b="1" dirty="0">
                <a:latin typeface="Segoe UI Semibold" panose="020B0502040204020203" pitchFamily="34" charset="0"/>
                <a:cs typeface="Segoe UI Semibold" panose="020B0502040204020203" pitchFamily="34" charset="0"/>
              </a:rPr>
              <a:t>21%</a:t>
            </a:r>
          </a:p>
        </p:txBody>
      </p:sp>
      <p:sp>
        <p:nvSpPr>
          <p:cNvPr id="101" name="Rounded Rectangle 100">
            <a:extLst>
              <a:ext uri="{FF2B5EF4-FFF2-40B4-BE49-F238E27FC236}">
                <a16:creationId xmlns:a16="http://schemas.microsoft.com/office/drawing/2014/main" id="{F8CA1212-670D-0011-DC2C-1C610696961E}"/>
              </a:ext>
            </a:extLst>
          </p:cNvPr>
          <p:cNvSpPr/>
          <p:nvPr/>
        </p:nvSpPr>
        <p:spPr>
          <a:xfrm>
            <a:off x="6525589" y="1141720"/>
            <a:ext cx="1995554" cy="3658494"/>
          </a:xfrm>
          <a:prstGeom prst="roundRect">
            <a:avLst/>
          </a:prstGeom>
          <a:solidFill>
            <a:srgbClr val="EFF3F7"/>
          </a:solidFill>
          <a:ln>
            <a:noFill/>
          </a:ln>
          <a:effectLst>
            <a:outerShdw blurRad="63500" dist="12700" dir="5400000" algn="c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 err="1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102" name="TextBox 101">
            <a:extLst>
              <a:ext uri="{FF2B5EF4-FFF2-40B4-BE49-F238E27FC236}">
                <a16:creationId xmlns:a16="http://schemas.microsoft.com/office/drawing/2014/main" id="{0238CEA8-83D9-6A5A-7AEC-4423A3CF56E8}"/>
              </a:ext>
            </a:extLst>
          </p:cNvPr>
          <p:cNvSpPr txBox="1"/>
          <p:nvPr/>
        </p:nvSpPr>
        <p:spPr>
          <a:xfrm>
            <a:off x="6525589" y="1194614"/>
            <a:ext cx="199555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sz="800" dirty="0">
                <a:latin typeface="Segoe UI Light" panose="020B0502040204020203" pitchFamily="34" charset="0"/>
                <a:cs typeface="Segoe UI Light" panose="020B0502040204020203" pitchFamily="34" charset="0"/>
              </a:rPr>
              <a:t>Application Vulnerability Identification</a:t>
            </a:r>
          </a:p>
        </p:txBody>
      </p:sp>
      <p:sp>
        <p:nvSpPr>
          <p:cNvPr id="103" name="Rectangle 102">
            <a:extLst>
              <a:ext uri="{FF2B5EF4-FFF2-40B4-BE49-F238E27FC236}">
                <a16:creationId xmlns:a16="http://schemas.microsoft.com/office/drawing/2014/main" id="{34D29FD8-96A7-C86D-05ED-CA6EDB660721}"/>
              </a:ext>
            </a:extLst>
          </p:cNvPr>
          <p:cNvSpPr/>
          <p:nvPr/>
        </p:nvSpPr>
        <p:spPr>
          <a:xfrm>
            <a:off x="6797527" y="4088618"/>
            <a:ext cx="450864" cy="140164"/>
          </a:xfrm>
          <a:prstGeom prst="rect">
            <a:avLst/>
          </a:prstGeom>
          <a:solidFill>
            <a:srgbClr val="E7697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 err="1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104" name="Rectangle 103">
            <a:extLst>
              <a:ext uri="{FF2B5EF4-FFF2-40B4-BE49-F238E27FC236}">
                <a16:creationId xmlns:a16="http://schemas.microsoft.com/office/drawing/2014/main" id="{39DB9D16-2E01-566A-D497-2B08B56C0BB1}"/>
              </a:ext>
            </a:extLst>
          </p:cNvPr>
          <p:cNvSpPr/>
          <p:nvPr/>
        </p:nvSpPr>
        <p:spPr>
          <a:xfrm>
            <a:off x="7248392" y="4088618"/>
            <a:ext cx="428606" cy="140163"/>
          </a:xfrm>
          <a:prstGeom prst="rect">
            <a:avLst/>
          </a:prstGeom>
          <a:solidFill>
            <a:srgbClr val="FBD46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 err="1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105" name="Rectangle 104">
            <a:extLst>
              <a:ext uri="{FF2B5EF4-FFF2-40B4-BE49-F238E27FC236}">
                <a16:creationId xmlns:a16="http://schemas.microsoft.com/office/drawing/2014/main" id="{F1D27FEF-6F23-9733-4FE3-F47F1F4A3B5E}"/>
              </a:ext>
            </a:extLst>
          </p:cNvPr>
          <p:cNvSpPr/>
          <p:nvPr/>
        </p:nvSpPr>
        <p:spPr>
          <a:xfrm>
            <a:off x="7677000" y="4088617"/>
            <a:ext cx="590544" cy="140160"/>
          </a:xfrm>
          <a:prstGeom prst="rect">
            <a:avLst/>
          </a:prstGeom>
          <a:solidFill>
            <a:srgbClr val="46B0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 err="1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cxnSp>
        <p:nvCxnSpPr>
          <p:cNvPr id="106" name="Straight Connector 105">
            <a:extLst>
              <a:ext uri="{FF2B5EF4-FFF2-40B4-BE49-F238E27FC236}">
                <a16:creationId xmlns:a16="http://schemas.microsoft.com/office/drawing/2014/main" id="{FAAE8FE9-57D9-8FA0-138E-AE4F77630672}"/>
              </a:ext>
            </a:extLst>
          </p:cNvPr>
          <p:cNvCxnSpPr>
            <a:cxnSpLocks/>
          </p:cNvCxnSpPr>
          <p:nvPr/>
        </p:nvCxnSpPr>
        <p:spPr>
          <a:xfrm>
            <a:off x="7285146" y="4085442"/>
            <a:ext cx="0" cy="140160"/>
          </a:xfrm>
          <a:prstGeom prst="line">
            <a:avLst/>
          </a:prstGeom>
          <a:ln w="28575" cap="rnd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Straight Arrow Connector 106">
            <a:extLst>
              <a:ext uri="{FF2B5EF4-FFF2-40B4-BE49-F238E27FC236}">
                <a16:creationId xmlns:a16="http://schemas.microsoft.com/office/drawing/2014/main" id="{02B838FF-61E5-E60F-632A-612E3B6C67B1}"/>
              </a:ext>
            </a:extLst>
          </p:cNvPr>
          <p:cNvCxnSpPr>
            <a:cxnSpLocks/>
          </p:cNvCxnSpPr>
          <p:nvPr/>
        </p:nvCxnSpPr>
        <p:spPr>
          <a:xfrm>
            <a:off x="6676259" y="3744510"/>
            <a:ext cx="1714453" cy="0"/>
          </a:xfrm>
          <a:prstGeom prst="straightConnector1">
            <a:avLst/>
          </a:prstGeom>
          <a:ln w="9525">
            <a:solidFill>
              <a:schemeClr val="tx1"/>
            </a:solidFill>
            <a:prstDash val="dash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8" name="Oval 107">
            <a:extLst>
              <a:ext uri="{FF2B5EF4-FFF2-40B4-BE49-F238E27FC236}">
                <a16:creationId xmlns:a16="http://schemas.microsoft.com/office/drawing/2014/main" id="{9F5BC94C-9C45-DDB1-D7B9-A6BBC5B47E58}"/>
              </a:ext>
            </a:extLst>
          </p:cNvPr>
          <p:cNvSpPr/>
          <p:nvPr/>
        </p:nvSpPr>
        <p:spPr>
          <a:xfrm>
            <a:off x="6931393" y="2984280"/>
            <a:ext cx="168362" cy="168362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 err="1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cxnSp>
        <p:nvCxnSpPr>
          <p:cNvPr id="109" name="Straight Arrow Connector 108">
            <a:extLst>
              <a:ext uri="{FF2B5EF4-FFF2-40B4-BE49-F238E27FC236}">
                <a16:creationId xmlns:a16="http://schemas.microsoft.com/office/drawing/2014/main" id="{47A3B59A-27D8-A43A-E673-DF34CB0595A7}"/>
              </a:ext>
            </a:extLst>
          </p:cNvPr>
          <p:cNvCxnSpPr>
            <a:cxnSpLocks/>
          </p:cNvCxnSpPr>
          <p:nvPr/>
        </p:nvCxnSpPr>
        <p:spPr>
          <a:xfrm>
            <a:off x="6943269" y="3067088"/>
            <a:ext cx="136231" cy="1"/>
          </a:xfrm>
          <a:prstGeom prst="straightConnector1">
            <a:avLst/>
          </a:prstGeom>
          <a:ln w="12700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0" name="Triangle 109">
            <a:extLst>
              <a:ext uri="{FF2B5EF4-FFF2-40B4-BE49-F238E27FC236}">
                <a16:creationId xmlns:a16="http://schemas.microsoft.com/office/drawing/2014/main" id="{D640F226-6C02-C9C0-A44F-9F7F550C38CA}"/>
              </a:ext>
            </a:extLst>
          </p:cNvPr>
          <p:cNvSpPr/>
          <p:nvPr/>
        </p:nvSpPr>
        <p:spPr>
          <a:xfrm>
            <a:off x="6937793" y="1572449"/>
            <a:ext cx="175999" cy="155440"/>
          </a:xfrm>
          <a:prstGeom prst="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 err="1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111" name="TextBox 110">
            <a:extLst>
              <a:ext uri="{FF2B5EF4-FFF2-40B4-BE49-F238E27FC236}">
                <a16:creationId xmlns:a16="http://schemas.microsoft.com/office/drawing/2014/main" id="{E144B8ED-31B7-B296-49AE-C8CCC0028F73}"/>
              </a:ext>
            </a:extLst>
          </p:cNvPr>
          <p:cNvSpPr txBox="1"/>
          <p:nvPr/>
        </p:nvSpPr>
        <p:spPr>
          <a:xfrm>
            <a:off x="6919414" y="1540594"/>
            <a:ext cx="29852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spcAft>
                <a:spcPts val="600"/>
              </a:spcAft>
            </a:pPr>
            <a:r>
              <a:rPr lang="en-US" sz="10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!</a:t>
            </a:r>
          </a:p>
        </p:txBody>
      </p:sp>
      <p:sp>
        <p:nvSpPr>
          <p:cNvPr id="112" name="TextBox 111">
            <a:extLst>
              <a:ext uri="{FF2B5EF4-FFF2-40B4-BE49-F238E27FC236}">
                <a16:creationId xmlns:a16="http://schemas.microsoft.com/office/drawing/2014/main" id="{B94C2A19-564F-0EBC-8566-9FB705B59AE0}"/>
              </a:ext>
            </a:extLst>
          </p:cNvPr>
          <p:cNvSpPr txBox="1"/>
          <p:nvPr/>
        </p:nvSpPr>
        <p:spPr>
          <a:xfrm>
            <a:off x="7112170" y="1547414"/>
            <a:ext cx="118949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900" b="1" dirty="0">
                <a:latin typeface="Segoe UI Semibold" panose="020B0502040204020203" pitchFamily="34" charset="0"/>
                <a:cs typeface="Segoe UI Semibold" panose="020B0502040204020203" pitchFamily="34" charset="0"/>
              </a:rPr>
              <a:t>Qualitative:</a:t>
            </a:r>
          </a:p>
        </p:txBody>
      </p:sp>
      <p:sp>
        <p:nvSpPr>
          <p:cNvPr id="113" name="TextBox 112">
            <a:extLst>
              <a:ext uri="{FF2B5EF4-FFF2-40B4-BE49-F238E27FC236}">
                <a16:creationId xmlns:a16="http://schemas.microsoft.com/office/drawing/2014/main" id="{A1E85181-B66D-A6CD-3FCD-A8ABEF0A49FD}"/>
              </a:ext>
            </a:extLst>
          </p:cNvPr>
          <p:cNvSpPr txBox="1"/>
          <p:nvPr/>
        </p:nvSpPr>
        <p:spPr>
          <a:xfrm>
            <a:off x="7117886" y="1707392"/>
            <a:ext cx="118378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900" dirty="0">
                <a:latin typeface="Segoe UI Light" panose="020B0502040204020203" pitchFamily="34" charset="0"/>
                <a:cs typeface="Segoe UI Light" panose="020B0502040204020203" pitchFamily="34" charset="0"/>
              </a:rPr>
              <a:t>Risk: High</a:t>
            </a:r>
          </a:p>
        </p:txBody>
      </p:sp>
      <p:sp>
        <p:nvSpPr>
          <p:cNvPr id="114" name="TextBox 113">
            <a:extLst>
              <a:ext uri="{FF2B5EF4-FFF2-40B4-BE49-F238E27FC236}">
                <a16:creationId xmlns:a16="http://schemas.microsoft.com/office/drawing/2014/main" id="{FF27C1AE-FB74-EB38-7034-F1A987568022}"/>
              </a:ext>
            </a:extLst>
          </p:cNvPr>
          <p:cNvSpPr txBox="1"/>
          <p:nvPr/>
        </p:nvSpPr>
        <p:spPr>
          <a:xfrm>
            <a:off x="6525589" y="1915487"/>
            <a:ext cx="19955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800" dirty="0">
                <a:latin typeface="Segoe UI Light" panose="020B0502040204020203" pitchFamily="34" charset="0"/>
                <a:cs typeface="Segoe UI Light" panose="020B0502040204020203" pitchFamily="34" charset="0"/>
              </a:rPr>
              <a:t>Known or unidentified vulnerabilities in our code, products or third party libraries are discovered and exploited by threat actors.</a:t>
            </a:r>
          </a:p>
        </p:txBody>
      </p:sp>
      <p:sp>
        <p:nvSpPr>
          <p:cNvPr id="115" name="TextBox 114">
            <a:extLst>
              <a:ext uri="{FF2B5EF4-FFF2-40B4-BE49-F238E27FC236}">
                <a16:creationId xmlns:a16="http://schemas.microsoft.com/office/drawing/2014/main" id="{9CDA5D12-4A7A-ED4C-906A-1561CCFA49FB}"/>
              </a:ext>
            </a:extLst>
          </p:cNvPr>
          <p:cNvSpPr txBox="1"/>
          <p:nvPr/>
        </p:nvSpPr>
        <p:spPr>
          <a:xfrm>
            <a:off x="7112170" y="2953609"/>
            <a:ext cx="118949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900" b="1" dirty="0">
                <a:latin typeface="Segoe UI Semibold" panose="020B0502040204020203" pitchFamily="34" charset="0"/>
                <a:cs typeface="Segoe UI Semibold" panose="020B0502040204020203" pitchFamily="34" charset="0"/>
              </a:rPr>
              <a:t>Action plan:</a:t>
            </a:r>
          </a:p>
        </p:txBody>
      </p:sp>
      <p:cxnSp>
        <p:nvCxnSpPr>
          <p:cNvPr id="116" name="Straight Arrow Connector 115">
            <a:extLst>
              <a:ext uri="{FF2B5EF4-FFF2-40B4-BE49-F238E27FC236}">
                <a16:creationId xmlns:a16="http://schemas.microsoft.com/office/drawing/2014/main" id="{6A9CBC0C-DF69-9E20-4FE3-6B8B34E05C12}"/>
              </a:ext>
            </a:extLst>
          </p:cNvPr>
          <p:cNvCxnSpPr>
            <a:cxnSpLocks/>
          </p:cNvCxnSpPr>
          <p:nvPr/>
        </p:nvCxnSpPr>
        <p:spPr>
          <a:xfrm>
            <a:off x="7288387" y="1478560"/>
            <a:ext cx="433137" cy="0"/>
          </a:xfrm>
          <a:prstGeom prst="straightConnector1">
            <a:avLst/>
          </a:prstGeom>
          <a:ln w="9525">
            <a:solidFill>
              <a:schemeClr val="tx1"/>
            </a:solidFill>
            <a:prstDash val="dash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7" name="TextBox 116">
            <a:extLst>
              <a:ext uri="{FF2B5EF4-FFF2-40B4-BE49-F238E27FC236}">
                <a16:creationId xmlns:a16="http://schemas.microsoft.com/office/drawing/2014/main" id="{16BD8BAE-3F4E-6F75-74BA-94D0185957E4}"/>
              </a:ext>
            </a:extLst>
          </p:cNvPr>
          <p:cNvSpPr txBox="1"/>
          <p:nvPr/>
        </p:nvSpPr>
        <p:spPr>
          <a:xfrm>
            <a:off x="6525589" y="3200268"/>
            <a:ext cx="19955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800" dirty="0">
                <a:latin typeface="Segoe UI Light" panose="020B0502040204020203" pitchFamily="34" charset="0"/>
                <a:cs typeface="Segoe UI Light" panose="020B0502040204020203" pitchFamily="34" charset="0"/>
              </a:rPr>
              <a:t>Perform security assessments on a continuous basis for every product in market.</a:t>
            </a:r>
          </a:p>
        </p:txBody>
      </p:sp>
      <p:sp>
        <p:nvSpPr>
          <p:cNvPr id="118" name="TextBox 117">
            <a:extLst>
              <a:ext uri="{FF2B5EF4-FFF2-40B4-BE49-F238E27FC236}">
                <a16:creationId xmlns:a16="http://schemas.microsoft.com/office/drawing/2014/main" id="{CD4DAED1-20D9-3C54-B2A7-C000BCC831E1}"/>
              </a:ext>
            </a:extLst>
          </p:cNvPr>
          <p:cNvSpPr txBox="1"/>
          <p:nvPr/>
        </p:nvSpPr>
        <p:spPr>
          <a:xfrm>
            <a:off x="7112170" y="3808074"/>
            <a:ext cx="118949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900" b="1" dirty="0">
                <a:latin typeface="Segoe UI Semibold" panose="020B0502040204020203" pitchFamily="34" charset="0"/>
                <a:cs typeface="Segoe UI Semibold" panose="020B0502040204020203" pitchFamily="34" charset="0"/>
              </a:rPr>
              <a:t>Quantitative:</a:t>
            </a:r>
          </a:p>
        </p:txBody>
      </p:sp>
      <p:sp>
        <p:nvSpPr>
          <p:cNvPr id="119" name="TextBox 118">
            <a:extLst>
              <a:ext uri="{FF2B5EF4-FFF2-40B4-BE49-F238E27FC236}">
                <a16:creationId xmlns:a16="http://schemas.microsoft.com/office/drawing/2014/main" id="{4A982239-42E4-1994-E964-6142A416518E}"/>
              </a:ext>
            </a:extLst>
          </p:cNvPr>
          <p:cNvSpPr txBox="1"/>
          <p:nvPr/>
        </p:nvSpPr>
        <p:spPr>
          <a:xfrm>
            <a:off x="6663903" y="4267537"/>
            <a:ext cx="286099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500" dirty="0">
                <a:latin typeface="Segoe UI Light" panose="020B0502040204020203" pitchFamily="34" charset="0"/>
                <a:cs typeface="Segoe UI Light" panose="020B0502040204020203" pitchFamily="34" charset="0"/>
              </a:rPr>
              <a:t>0%</a:t>
            </a:r>
          </a:p>
        </p:txBody>
      </p:sp>
      <p:sp>
        <p:nvSpPr>
          <p:cNvPr id="120" name="TextBox 119">
            <a:extLst>
              <a:ext uri="{FF2B5EF4-FFF2-40B4-BE49-F238E27FC236}">
                <a16:creationId xmlns:a16="http://schemas.microsoft.com/office/drawing/2014/main" id="{88C65BD4-7B84-7336-E969-57596992A83E}"/>
              </a:ext>
            </a:extLst>
          </p:cNvPr>
          <p:cNvSpPr txBox="1"/>
          <p:nvPr/>
        </p:nvSpPr>
        <p:spPr>
          <a:xfrm>
            <a:off x="6941125" y="4267537"/>
            <a:ext cx="326018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500" dirty="0">
                <a:latin typeface="Segoe UI Light" panose="020B0502040204020203" pitchFamily="34" charset="0"/>
                <a:cs typeface="Segoe UI Light" panose="020B0502040204020203" pitchFamily="34" charset="0"/>
              </a:rPr>
              <a:t>20%</a:t>
            </a:r>
          </a:p>
        </p:txBody>
      </p:sp>
      <p:sp>
        <p:nvSpPr>
          <p:cNvPr id="121" name="TextBox 120">
            <a:extLst>
              <a:ext uri="{FF2B5EF4-FFF2-40B4-BE49-F238E27FC236}">
                <a16:creationId xmlns:a16="http://schemas.microsoft.com/office/drawing/2014/main" id="{BEB58F2E-EFC2-247C-970B-16AC3B9ECF37}"/>
              </a:ext>
            </a:extLst>
          </p:cNvPr>
          <p:cNvSpPr txBox="1"/>
          <p:nvPr/>
        </p:nvSpPr>
        <p:spPr>
          <a:xfrm>
            <a:off x="7242782" y="4267537"/>
            <a:ext cx="326018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500" dirty="0">
                <a:latin typeface="Segoe UI Light" panose="020B0502040204020203" pitchFamily="34" charset="0"/>
                <a:cs typeface="Segoe UI Light" panose="020B0502040204020203" pitchFamily="34" charset="0"/>
              </a:rPr>
              <a:t>40%</a:t>
            </a:r>
          </a:p>
        </p:txBody>
      </p:sp>
      <p:sp>
        <p:nvSpPr>
          <p:cNvPr id="122" name="TextBox 121">
            <a:extLst>
              <a:ext uri="{FF2B5EF4-FFF2-40B4-BE49-F238E27FC236}">
                <a16:creationId xmlns:a16="http://schemas.microsoft.com/office/drawing/2014/main" id="{553384A9-B837-A184-B1E6-5417C4B21EC7}"/>
              </a:ext>
            </a:extLst>
          </p:cNvPr>
          <p:cNvSpPr txBox="1"/>
          <p:nvPr/>
        </p:nvSpPr>
        <p:spPr>
          <a:xfrm>
            <a:off x="7530300" y="4267537"/>
            <a:ext cx="326018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500" dirty="0">
                <a:latin typeface="Segoe UI Light" panose="020B0502040204020203" pitchFamily="34" charset="0"/>
                <a:cs typeface="Segoe UI Light" panose="020B0502040204020203" pitchFamily="34" charset="0"/>
              </a:rPr>
              <a:t>60%</a:t>
            </a:r>
          </a:p>
        </p:txBody>
      </p:sp>
      <p:sp>
        <p:nvSpPr>
          <p:cNvPr id="123" name="TextBox 122">
            <a:extLst>
              <a:ext uri="{FF2B5EF4-FFF2-40B4-BE49-F238E27FC236}">
                <a16:creationId xmlns:a16="http://schemas.microsoft.com/office/drawing/2014/main" id="{183E603D-5BD7-AF75-8FCB-4CE7D3B9E5E5}"/>
              </a:ext>
            </a:extLst>
          </p:cNvPr>
          <p:cNvSpPr txBox="1"/>
          <p:nvPr/>
        </p:nvSpPr>
        <p:spPr>
          <a:xfrm>
            <a:off x="7827244" y="4267537"/>
            <a:ext cx="326018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500" dirty="0">
                <a:latin typeface="Segoe UI Light" panose="020B0502040204020203" pitchFamily="34" charset="0"/>
                <a:cs typeface="Segoe UI Light" panose="020B0502040204020203" pitchFamily="34" charset="0"/>
              </a:rPr>
              <a:t>80%</a:t>
            </a:r>
          </a:p>
        </p:txBody>
      </p:sp>
      <p:sp>
        <p:nvSpPr>
          <p:cNvPr id="124" name="TextBox 123">
            <a:extLst>
              <a:ext uri="{FF2B5EF4-FFF2-40B4-BE49-F238E27FC236}">
                <a16:creationId xmlns:a16="http://schemas.microsoft.com/office/drawing/2014/main" id="{9E199D8C-65D4-8549-B990-EEE3125B3617}"/>
              </a:ext>
            </a:extLst>
          </p:cNvPr>
          <p:cNvSpPr txBox="1"/>
          <p:nvPr/>
        </p:nvSpPr>
        <p:spPr>
          <a:xfrm>
            <a:off x="8114763" y="4267537"/>
            <a:ext cx="326018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500" dirty="0">
                <a:latin typeface="Segoe UI Light" panose="020B0502040204020203" pitchFamily="34" charset="0"/>
                <a:cs typeface="Segoe UI Light" panose="020B0502040204020203" pitchFamily="34" charset="0"/>
              </a:rPr>
              <a:t>100%</a:t>
            </a:r>
          </a:p>
        </p:txBody>
      </p:sp>
      <p:sp>
        <p:nvSpPr>
          <p:cNvPr id="125" name="Rounded Rectangle 124">
            <a:extLst>
              <a:ext uri="{FF2B5EF4-FFF2-40B4-BE49-F238E27FC236}">
                <a16:creationId xmlns:a16="http://schemas.microsoft.com/office/drawing/2014/main" id="{CC0750C7-A5C8-88ED-9BB1-E3469DFB88AC}"/>
              </a:ext>
            </a:extLst>
          </p:cNvPr>
          <p:cNvSpPr/>
          <p:nvPr/>
        </p:nvSpPr>
        <p:spPr>
          <a:xfrm>
            <a:off x="7104134" y="4450953"/>
            <a:ext cx="868138" cy="215444"/>
          </a:xfrm>
          <a:prstGeom prst="roundRect">
            <a:avLst/>
          </a:prstGeom>
          <a:solidFill>
            <a:srgbClr val="B5C7E7"/>
          </a:solidFill>
          <a:ln w="952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 err="1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126" name="TextBox 125">
            <a:extLst>
              <a:ext uri="{FF2B5EF4-FFF2-40B4-BE49-F238E27FC236}">
                <a16:creationId xmlns:a16="http://schemas.microsoft.com/office/drawing/2014/main" id="{28ECEB32-B37A-26ED-ABB6-A38AC65EFAE9}"/>
              </a:ext>
            </a:extLst>
          </p:cNvPr>
          <p:cNvSpPr txBox="1"/>
          <p:nvPr/>
        </p:nvSpPr>
        <p:spPr>
          <a:xfrm>
            <a:off x="7267143" y="4446240"/>
            <a:ext cx="59245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sz="800" b="1" dirty="0">
                <a:latin typeface="Segoe UI Semibold" panose="020B0502040204020203" pitchFamily="34" charset="0"/>
                <a:cs typeface="Segoe UI Semibold" panose="020B0502040204020203" pitchFamily="34" charset="0"/>
              </a:rPr>
              <a:t>34%</a:t>
            </a:r>
          </a:p>
        </p:txBody>
      </p:sp>
    </p:spTree>
    <p:extLst>
      <p:ext uri="{BB962C8B-B14F-4D97-AF65-F5344CB8AC3E}">
        <p14:creationId xmlns:p14="http://schemas.microsoft.com/office/powerpoint/2010/main" val="253127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FBB839A-F6B0-DC0B-AD22-83B85DECC3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5111" y="455785"/>
            <a:ext cx="8353778" cy="617977"/>
          </a:xfrm>
        </p:spPr>
        <p:txBody>
          <a:bodyPr>
            <a:normAutofit/>
          </a:bodyPr>
          <a:lstStyle/>
          <a:p>
            <a:r>
              <a:rPr lang="en-US" sz="3200" b="1" dirty="0">
                <a:latin typeface="Segoe UI Semibold" panose="020B0502040204020203" pitchFamily="34" charset="0"/>
                <a:cs typeface="Segoe UI Semibold" panose="020B0502040204020203" pitchFamily="34" charset="0"/>
              </a:rPr>
              <a:t>Return on investment</a:t>
            </a:r>
          </a:p>
        </p:txBody>
      </p:sp>
      <p:sp>
        <p:nvSpPr>
          <p:cNvPr id="11" name="Content Placeholder 1">
            <a:extLst>
              <a:ext uri="{FF2B5EF4-FFF2-40B4-BE49-F238E27FC236}">
                <a16:creationId xmlns:a16="http://schemas.microsoft.com/office/drawing/2014/main" id="{68031DED-247A-AF82-04C9-D7E8A7521FCD}"/>
              </a:ext>
            </a:extLst>
          </p:cNvPr>
          <p:cNvSpPr txBox="1">
            <a:spLocks/>
          </p:cNvSpPr>
          <p:nvPr/>
        </p:nvSpPr>
        <p:spPr>
          <a:xfrm>
            <a:off x="395111" y="1147599"/>
            <a:ext cx="3786827" cy="3594145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1500"/>
              </a:spcBef>
              <a:spcAft>
                <a:spcPts val="300"/>
              </a:spcAft>
              <a:buFont typeface="Arial" panose="020B0604020202020204" pitchFamily="34" charset="0"/>
              <a:buNone/>
              <a:defRPr sz="2600" kern="1200">
                <a:solidFill>
                  <a:srgbClr val="000006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defRPr>
            </a:lvl1pPr>
            <a:lvl2pPr marL="347472" indent="-347472" algn="l" defTabSz="6858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2200" kern="1200">
                <a:solidFill>
                  <a:schemeClr val="accent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defRPr>
            </a:lvl2pPr>
            <a:lvl3pPr marL="685800" indent="-292608" algn="l" defTabSz="6858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accent5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defRPr>
            </a:lvl3pPr>
            <a:lvl4pPr marL="914400" indent="-228600" algn="l" defTabSz="6858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1600" kern="1200">
                <a:solidFill>
                  <a:srgbClr val="000006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defRPr>
            </a:lvl4pPr>
            <a:lvl5pPr marL="1143000" indent="-228600" algn="l" defTabSz="6858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1400" kern="1200">
                <a:solidFill>
                  <a:srgbClr val="000006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0972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E87D1"/>
              </a:buClr>
              <a:buSzPct val="100000"/>
            </a:pPr>
            <a:r>
              <a:rPr lang="en-GB" sz="1600" b="1" dirty="0">
                <a:solidFill>
                  <a:schemeClr val="tx1"/>
                </a:solidFill>
                <a:latin typeface="Segoe UI Semibold" panose="020B0502040204020203" pitchFamily="34" charset="0"/>
                <a:cs typeface="Segoe UI Semibold" panose="020B0502040204020203" pitchFamily="34" charset="0"/>
              </a:rPr>
              <a:t>Summary of current security state</a:t>
            </a:r>
          </a:p>
          <a:p>
            <a:pPr marL="109728">
              <a:lnSpc>
                <a:spcPct val="100000"/>
              </a:lnSpc>
              <a:spcAft>
                <a:spcPts val="1200"/>
              </a:spcAft>
              <a:buClr>
                <a:srgbClr val="0E87D1"/>
              </a:buClr>
              <a:buSzPct val="100000"/>
            </a:pPr>
            <a:r>
              <a:rPr lang="en-GB" sz="1200" dirty="0">
                <a:solidFill>
                  <a:schemeClr val="tx1"/>
                </a:solidFill>
              </a:rPr>
              <a:t>Consider the state of security with regards to regulatory risk, supply chain risk, operational, risks, risks to data, assets, and employees, external audiences and more – as well as the ability to respond to and recover from incidents.</a:t>
            </a:r>
          </a:p>
          <a:p>
            <a:endParaRPr lang="en-US" dirty="0"/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BC241835-2E1D-AAE8-B5AC-7DD411F7E151}"/>
              </a:ext>
            </a:extLst>
          </p:cNvPr>
          <p:cNvCxnSpPr>
            <a:cxnSpLocks/>
          </p:cNvCxnSpPr>
          <p:nvPr/>
        </p:nvCxnSpPr>
        <p:spPr>
          <a:xfrm>
            <a:off x="4380469" y="1254211"/>
            <a:ext cx="0" cy="3549906"/>
          </a:xfrm>
          <a:prstGeom prst="line">
            <a:avLst/>
          </a:prstGeom>
          <a:ln w="12700">
            <a:solidFill>
              <a:schemeClr val="tx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Content Placeholder 1">
            <a:extLst>
              <a:ext uri="{FF2B5EF4-FFF2-40B4-BE49-F238E27FC236}">
                <a16:creationId xmlns:a16="http://schemas.microsoft.com/office/drawing/2014/main" id="{C049E68E-93E1-4046-A443-E4F944F2B506}"/>
              </a:ext>
            </a:extLst>
          </p:cNvPr>
          <p:cNvSpPr txBox="1">
            <a:spLocks/>
          </p:cNvSpPr>
          <p:nvPr/>
        </p:nvSpPr>
        <p:spPr>
          <a:xfrm>
            <a:off x="4577874" y="1147599"/>
            <a:ext cx="3837078" cy="3594145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1500"/>
              </a:spcBef>
              <a:spcAft>
                <a:spcPts val="300"/>
              </a:spcAft>
              <a:buFont typeface="Arial" panose="020B0604020202020204" pitchFamily="34" charset="0"/>
              <a:buNone/>
              <a:defRPr sz="2600" kern="1200">
                <a:solidFill>
                  <a:srgbClr val="000006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defRPr>
            </a:lvl1pPr>
            <a:lvl2pPr marL="347472" indent="-347472" algn="l" defTabSz="6858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2200" kern="1200">
                <a:solidFill>
                  <a:schemeClr val="accent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defRPr>
            </a:lvl2pPr>
            <a:lvl3pPr marL="685800" indent="-292608" algn="l" defTabSz="6858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accent5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defRPr>
            </a:lvl3pPr>
            <a:lvl4pPr marL="914400" indent="-228600" algn="l" defTabSz="6858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1600" kern="1200">
                <a:solidFill>
                  <a:srgbClr val="000006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defRPr>
            </a:lvl4pPr>
            <a:lvl5pPr marL="1143000" indent="-228600" algn="l" defTabSz="6858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1400" kern="1200">
                <a:solidFill>
                  <a:srgbClr val="000006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0972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E87D1"/>
              </a:buClr>
              <a:buSzPct val="100000"/>
            </a:pPr>
            <a:r>
              <a:rPr lang="en-GB" sz="1600" b="1" dirty="0">
                <a:solidFill>
                  <a:schemeClr val="tx1"/>
                </a:solidFill>
                <a:latin typeface="Segoe UI Semibold" panose="020B0502040204020203" pitchFamily="34" charset="0"/>
                <a:cs typeface="Segoe UI Semibold" panose="020B0502040204020203" pitchFamily="34" charset="0"/>
              </a:rPr>
              <a:t>Summary of future security state</a:t>
            </a:r>
          </a:p>
          <a:p>
            <a:pPr marL="109728">
              <a:lnSpc>
                <a:spcPct val="100000"/>
              </a:lnSpc>
              <a:spcAft>
                <a:spcPts val="1200"/>
              </a:spcAft>
              <a:buClr>
                <a:srgbClr val="0E87D1"/>
              </a:buClr>
              <a:buSzPct val="100000"/>
            </a:pPr>
            <a:r>
              <a:rPr lang="en-GB" sz="1200" dirty="0">
                <a:solidFill>
                  <a:schemeClr val="tx1"/>
                </a:solidFill>
              </a:rPr>
              <a:t>Description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37886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Title 1">
            <a:extLst>
              <a:ext uri="{FF2B5EF4-FFF2-40B4-BE49-F238E27FC236}">
                <a16:creationId xmlns:a16="http://schemas.microsoft.com/office/drawing/2014/main" id="{4A0CAE46-AF05-E7BF-157C-5083A1BFBF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5110" y="462459"/>
            <a:ext cx="8661425" cy="617977"/>
          </a:xfrm>
        </p:spPr>
        <p:txBody>
          <a:bodyPr lIns="0">
            <a:noAutofit/>
          </a:bodyPr>
          <a:lstStyle/>
          <a:p>
            <a:r>
              <a:rPr lang="en-US" sz="3200" dirty="0">
                <a:cs typeface="Calibri Light"/>
              </a:rPr>
              <a:t> </a:t>
            </a:r>
            <a:r>
              <a:rPr lang="en-US" sz="3200" b="1" dirty="0">
                <a:latin typeface="Segoe UI Semibold" panose="020B0502040204020203" pitchFamily="34" charset="0"/>
                <a:cs typeface="Segoe UI Semibold" panose="020B0502040204020203" pitchFamily="34" charset="0"/>
              </a:rPr>
              <a:t>Project timeline and investment needed</a:t>
            </a:r>
          </a:p>
        </p:txBody>
      </p:sp>
      <p:graphicFrame>
        <p:nvGraphicFramePr>
          <p:cNvPr id="14" name="Table 13">
            <a:extLst>
              <a:ext uri="{FF2B5EF4-FFF2-40B4-BE49-F238E27FC236}">
                <a16:creationId xmlns:a16="http://schemas.microsoft.com/office/drawing/2014/main" id="{8C943F4F-FDB8-17B8-F846-7AF8D62869A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80658407"/>
              </p:ext>
            </p:extLst>
          </p:nvPr>
        </p:nvGraphicFramePr>
        <p:xfrm>
          <a:off x="502687" y="1155323"/>
          <a:ext cx="8000182" cy="34416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20099">
                  <a:extLst>
                    <a:ext uri="{9D8B030D-6E8A-4147-A177-3AD203B41FA5}">
                      <a16:colId xmlns:a16="http://schemas.microsoft.com/office/drawing/2014/main" val="2182484022"/>
                    </a:ext>
                  </a:extLst>
                </a:gridCol>
                <a:gridCol w="1539836">
                  <a:extLst>
                    <a:ext uri="{9D8B030D-6E8A-4147-A177-3AD203B41FA5}">
                      <a16:colId xmlns:a16="http://schemas.microsoft.com/office/drawing/2014/main" val="1910108168"/>
                    </a:ext>
                  </a:extLst>
                </a:gridCol>
                <a:gridCol w="1548622">
                  <a:extLst>
                    <a:ext uri="{9D8B030D-6E8A-4147-A177-3AD203B41FA5}">
                      <a16:colId xmlns:a16="http://schemas.microsoft.com/office/drawing/2014/main" val="3071981533"/>
                    </a:ext>
                  </a:extLst>
                </a:gridCol>
                <a:gridCol w="1540701">
                  <a:extLst>
                    <a:ext uri="{9D8B030D-6E8A-4147-A177-3AD203B41FA5}">
                      <a16:colId xmlns:a16="http://schemas.microsoft.com/office/drawing/2014/main" val="3419233198"/>
                    </a:ext>
                  </a:extLst>
                </a:gridCol>
                <a:gridCol w="1550924">
                  <a:extLst>
                    <a:ext uri="{9D8B030D-6E8A-4147-A177-3AD203B41FA5}">
                      <a16:colId xmlns:a16="http://schemas.microsoft.com/office/drawing/2014/main" val="1448306736"/>
                    </a:ext>
                  </a:extLst>
                </a:gridCol>
              </a:tblGrid>
              <a:tr h="332665">
                <a:tc>
                  <a:txBody>
                    <a:bodyPr/>
                    <a:lstStyle/>
                    <a:p>
                      <a:r>
                        <a:rPr lang="en-US" sz="1100" b="0" i="0" dirty="0">
                          <a:solidFill>
                            <a:schemeClr val="bg1"/>
                          </a:solidFill>
                          <a:highlight>
                            <a:srgbClr val="0E87D1"/>
                          </a:highlight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Project examples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b="0" i="0" dirty="0">
                          <a:solidFill>
                            <a:schemeClr val="bg1"/>
                          </a:solidFill>
                          <a:highlight>
                            <a:srgbClr val="0E87D1"/>
                          </a:highlight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Quarter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b="0" i="0" dirty="0">
                          <a:solidFill>
                            <a:schemeClr val="bg1"/>
                          </a:solidFill>
                          <a:highlight>
                            <a:srgbClr val="0E87D1"/>
                          </a:highlight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Quarter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b="0" i="0" dirty="0">
                          <a:solidFill>
                            <a:schemeClr val="bg1"/>
                          </a:solidFill>
                          <a:highlight>
                            <a:srgbClr val="0E87D1"/>
                          </a:highlight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Quarter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b="0" i="0" dirty="0">
                          <a:solidFill>
                            <a:schemeClr val="bg1"/>
                          </a:solidFill>
                          <a:highlight>
                            <a:srgbClr val="0E87D1"/>
                          </a:highlight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Quarter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2799611"/>
                  </a:ext>
                </a:extLst>
              </a:tr>
              <a:tr h="132012">
                <a:tc>
                  <a:txBody>
                    <a:bodyPr/>
                    <a:lstStyle/>
                    <a:p>
                      <a:r>
                        <a:rPr lang="en-US" sz="900" b="0" i="0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Identity and access management</a:t>
                      </a:r>
                    </a:p>
                  </a:txBody>
                  <a:tcPr>
                    <a:solidFill>
                      <a:srgbClr val="EFF3F7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b="0" i="0" dirty="0"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</a:txBody>
                  <a:tcPr>
                    <a:solidFill>
                      <a:srgbClr val="EFF3F7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b="0" i="0" dirty="0"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</a:txBody>
                  <a:tcPr>
                    <a:solidFill>
                      <a:srgbClr val="EFF3F7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b="0" i="0" dirty="0"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</a:txBody>
                  <a:tcPr>
                    <a:solidFill>
                      <a:srgbClr val="EFF3F7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b="0" i="0" dirty="0"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</a:txBody>
                  <a:tcPr>
                    <a:solidFill>
                      <a:srgbClr val="EFF3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2954837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900" b="0" i="0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Ongoing cost</a:t>
                      </a:r>
                    </a:p>
                  </a:txBody>
                  <a:tcPr>
                    <a:solidFill>
                      <a:srgbClr val="F0F4F8">
                        <a:alpha val="7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b="0" i="0" dirty="0"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</a:txBody>
                  <a:tcPr>
                    <a:solidFill>
                      <a:srgbClr val="F0F4F8">
                        <a:alpha val="7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b="0" i="0" dirty="0"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</a:txBody>
                  <a:tcPr>
                    <a:solidFill>
                      <a:srgbClr val="F0F4F8">
                        <a:alpha val="7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b="0" i="0" dirty="0"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</a:txBody>
                  <a:tcPr>
                    <a:solidFill>
                      <a:srgbClr val="F0F4F8">
                        <a:alpha val="7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b="0" i="0" dirty="0"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</a:txBody>
                  <a:tcPr>
                    <a:solidFill>
                      <a:srgbClr val="F0F4F8">
                        <a:alpha val="75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4591587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900" b="0" i="0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Anti-phishing</a:t>
                      </a:r>
                    </a:p>
                  </a:txBody>
                  <a:tcPr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b="0" i="0" dirty="0"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</a:txBody>
                  <a:tcPr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b="0" i="0" dirty="0"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</a:txBody>
                  <a:tcPr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b="0" i="0" dirty="0"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</a:txBody>
                  <a:tcPr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b="0" i="0" dirty="0"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</a:txBody>
                  <a:tcPr>
                    <a:solidFill>
                      <a:srgbClr val="F0F4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407218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900" b="0" i="0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One-time cost</a:t>
                      </a:r>
                    </a:p>
                  </a:txBody>
                  <a:tcPr>
                    <a:solidFill>
                      <a:srgbClr val="F0F4F8">
                        <a:alpha val="7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b="0" i="0" dirty="0"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</a:txBody>
                  <a:tcPr>
                    <a:solidFill>
                      <a:srgbClr val="F0F4F8">
                        <a:alpha val="7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b="0" i="0" dirty="0"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</a:txBody>
                  <a:tcPr>
                    <a:solidFill>
                      <a:srgbClr val="F0F4F8">
                        <a:alpha val="7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b="0" i="0" dirty="0"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</a:txBody>
                  <a:tcPr>
                    <a:solidFill>
                      <a:srgbClr val="F0F4F8">
                        <a:alpha val="7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b="0" i="0" dirty="0"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</a:txBody>
                  <a:tcPr>
                    <a:solidFill>
                      <a:srgbClr val="F0F4F8">
                        <a:alpha val="75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70608917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900" b="0" i="0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Endpoint security</a:t>
                      </a:r>
                    </a:p>
                  </a:txBody>
                  <a:tcPr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b="0" i="0" dirty="0"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</a:txBody>
                  <a:tcPr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b="0" i="0" dirty="0"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</a:txBody>
                  <a:tcPr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b="0" i="0" dirty="0"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</a:txBody>
                  <a:tcPr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b="0" i="0" dirty="0"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</a:txBody>
                  <a:tcPr>
                    <a:solidFill>
                      <a:srgbClr val="F0F4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9871830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900" b="0" i="0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Ongoing cost</a:t>
                      </a:r>
                    </a:p>
                  </a:txBody>
                  <a:tcPr>
                    <a:solidFill>
                      <a:srgbClr val="F0F4F8">
                        <a:alpha val="7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b="0" i="0" dirty="0"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</a:txBody>
                  <a:tcPr>
                    <a:solidFill>
                      <a:srgbClr val="F0F4F8">
                        <a:alpha val="7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b="0" i="0" dirty="0"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</a:txBody>
                  <a:tcPr>
                    <a:solidFill>
                      <a:srgbClr val="F0F4F8">
                        <a:alpha val="7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b="0" i="0" dirty="0"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</a:txBody>
                  <a:tcPr>
                    <a:solidFill>
                      <a:srgbClr val="F0F4F8">
                        <a:alpha val="7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b="0" i="0" dirty="0"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</a:txBody>
                  <a:tcPr>
                    <a:solidFill>
                      <a:srgbClr val="F0F4F8">
                        <a:alpha val="75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55084472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900" b="0" i="0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Application security and patching</a:t>
                      </a:r>
                    </a:p>
                  </a:txBody>
                  <a:tcPr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b="0" i="0" dirty="0"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</a:txBody>
                  <a:tcPr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b="0" i="0" dirty="0"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</a:txBody>
                  <a:tcPr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b="0" i="0" dirty="0"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</a:txBody>
                  <a:tcPr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b="0" i="0" dirty="0"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</a:txBody>
                  <a:tcPr>
                    <a:solidFill>
                      <a:srgbClr val="F0F4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174222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0" i="0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Ongoing cost</a:t>
                      </a:r>
                    </a:p>
                  </a:txBody>
                  <a:tcPr>
                    <a:solidFill>
                      <a:srgbClr val="F0F4F8">
                        <a:alpha val="7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b="0" i="0" dirty="0"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</a:txBody>
                  <a:tcPr>
                    <a:solidFill>
                      <a:srgbClr val="F0F4F8">
                        <a:alpha val="7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b="0" i="0" dirty="0"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</a:txBody>
                  <a:tcPr>
                    <a:solidFill>
                      <a:srgbClr val="F0F4F8">
                        <a:alpha val="7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b="0" i="0" dirty="0"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</a:txBody>
                  <a:tcPr>
                    <a:solidFill>
                      <a:srgbClr val="F0F4F8">
                        <a:alpha val="7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b="0" i="0" dirty="0"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</a:txBody>
                  <a:tcPr>
                    <a:solidFill>
                      <a:srgbClr val="F0F4F8">
                        <a:alpha val="75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2614698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0" i="0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Business continuity/disaster recovery strategy</a:t>
                      </a:r>
                    </a:p>
                  </a:txBody>
                  <a:tcPr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b="0" i="0" dirty="0"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</a:txBody>
                  <a:tcPr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b="0" i="0" dirty="0"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</a:txBody>
                  <a:tcPr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b="0" i="0" dirty="0"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</a:txBody>
                  <a:tcPr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b="0" i="0" dirty="0"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</a:txBody>
                  <a:tcPr>
                    <a:solidFill>
                      <a:srgbClr val="F1F5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2426581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0" i="0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One-time cost</a:t>
                      </a:r>
                    </a:p>
                  </a:txBody>
                  <a:tcPr>
                    <a:solidFill>
                      <a:srgbClr val="F5F8FB">
                        <a:alpha val="7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b="0" i="0" dirty="0"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</a:txBody>
                  <a:tcPr>
                    <a:solidFill>
                      <a:srgbClr val="F5F8FB">
                        <a:alpha val="7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b="0" i="0" dirty="0"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</a:txBody>
                  <a:tcPr>
                    <a:solidFill>
                      <a:srgbClr val="F5F8FB">
                        <a:alpha val="7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b="0" i="0" dirty="0"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</a:txBody>
                  <a:tcPr>
                    <a:solidFill>
                      <a:srgbClr val="F5F8FB">
                        <a:alpha val="7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b="0" i="0" dirty="0"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</a:txBody>
                  <a:tcPr>
                    <a:solidFill>
                      <a:srgbClr val="F5F8FB">
                        <a:alpha val="75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752313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0" i="0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Security program manager</a:t>
                      </a:r>
                    </a:p>
                  </a:txBody>
                  <a:tcPr>
                    <a:solidFill>
                      <a:srgbClr val="F0F4F8">
                        <a:alpha val="7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b="0" i="0" dirty="0"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</a:txBody>
                  <a:tcPr>
                    <a:solidFill>
                      <a:srgbClr val="F0F4F8">
                        <a:alpha val="7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b="0" i="0" dirty="0"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</a:txBody>
                  <a:tcPr>
                    <a:solidFill>
                      <a:srgbClr val="F0F4F8">
                        <a:alpha val="7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b="0" i="0" dirty="0"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</a:txBody>
                  <a:tcPr>
                    <a:solidFill>
                      <a:srgbClr val="F0F4F8">
                        <a:alpha val="7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b="0" i="0" dirty="0"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</a:txBody>
                  <a:tcPr>
                    <a:solidFill>
                      <a:srgbClr val="F0F4F8">
                        <a:alpha val="75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0699443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0" i="0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1x </a:t>
                      </a:r>
                      <a:r>
                        <a:rPr lang="en-US" sz="900" b="0" i="0" dirty="0">
                          <a:solidFill>
                            <a:schemeClr val="tx1"/>
                          </a:solidFill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FTE, etc.</a:t>
                      </a:r>
                    </a:p>
                  </a:txBody>
                  <a:tcPr>
                    <a:solidFill>
                      <a:srgbClr val="F5F8FB">
                        <a:alpha val="7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b="0" i="0" dirty="0"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</a:txBody>
                  <a:tcPr>
                    <a:solidFill>
                      <a:srgbClr val="F5F8FB">
                        <a:alpha val="7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b="0" i="0" dirty="0"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</a:txBody>
                  <a:tcPr>
                    <a:solidFill>
                      <a:srgbClr val="F5F8FB">
                        <a:alpha val="7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b="0" i="0" dirty="0"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</a:txBody>
                  <a:tcPr>
                    <a:solidFill>
                      <a:srgbClr val="F5F8FB">
                        <a:alpha val="7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b="0" i="0" dirty="0"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</a:txBody>
                  <a:tcPr>
                    <a:solidFill>
                      <a:srgbClr val="F5F8FB">
                        <a:alpha val="75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4845874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900" b="0" i="0" dirty="0"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</a:txBody>
                  <a:tcPr>
                    <a:solidFill>
                      <a:srgbClr val="F0F4F8">
                        <a:alpha val="7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b="0" i="0" dirty="0"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</a:txBody>
                  <a:tcPr>
                    <a:solidFill>
                      <a:srgbClr val="F0F4F8">
                        <a:alpha val="7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b="0" i="0" dirty="0"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</a:txBody>
                  <a:tcPr>
                    <a:solidFill>
                      <a:srgbClr val="F0F4F8">
                        <a:alpha val="7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b="0" i="0" dirty="0"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</a:txBody>
                  <a:tcPr>
                    <a:solidFill>
                      <a:srgbClr val="F0F4F8">
                        <a:alpha val="7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b="0" i="0" dirty="0"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</a:txBody>
                  <a:tcPr>
                    <a:solidFill>
                      <a:srgbClr val="F0F4F8">
                        <a:alpha val="75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67458628"/>
                  </a:ext>
                </a:extLst>
              </a:tr>
            </a:tbl>
          </a:graphicData>
        </a:graphic>
      </p:graphicFrame>
      <p:sp>
        <p:nvSpPr>
          <p:cNvPr id="21" name="Rounded Rectangle 20">
            <a:extLst>
              <a:ext uri="{FF2B5EF4-FFF2-40B4-BE49-F238E27FC236}">
                <a16:creationId xmlns:a16="http://schemas.microsoft.com/office/drawing/2014/main" id="{E311C147-B207-A49B-75EE-3A1766272D68}"/>
              </a:ext>
            </a:extLst>
          </p:cNvPr>
          <p:cNvSpPr/>
          <p:nvPr/>
        </p:nvSpPr>
        <p:spPr>
          <a:xfrm>
            <a:off x="2346468" y="1963640"/>
            <a:ext cx="3037885" cy="190662"/>
          </a:xfrm>
          <a:prstGeom prst="roundRect">
            <a:avLst/>
          </a:prstGeom>
          <a:solidFill>
            <a:schemeClr val="bg2">
              <a:alpha val="75000"/>
            </a:schemeClr>
          </a:solidFill>
          <a:ln w="952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Test and deploy hardware tokens for cloud accounts</a:t>
            </a:r>
          </a:p>
        </p:txBody>
      </p:sp>
      <p:sp>
        <p:nvSpPr>
          <p:cNvPr id="23" name="Rounded Rectangle 22">
            <a:extLst>
              <a:ext uri="{FF2B5EF4-FFF2-40B4-BE49-F238E27FC236}">
                <a16:creationId xmlns:a16="http://schemas.microsoft.com/office/drawing/2014/main" id="{4C7E68E8-B464-9263-0EC8-19AB082A5D75}"/>
              </a:ext>
            </a:extLst>
          </p:cNvPr>
          <p:cNvSpPr/>
          <p:nvPr/>
        </p:nvSpPr>
        <p:spPr>
          <a:xfrm>
            <a:off x="5442364" y="1963640"/>
            <a:ext cx="3037885" cy="190662"/>
          </a:xfrm>
          <a:prstGeom prst="roundRect">
            <a:avLst/>
          </a:prstGeom>
          <a:solidFill>
            <a:schemeClr val="bg2">
              <a:alpha val="75000"/>
            </a:schemeClr>
          </a:solidFill>
          <a:ln w="952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ZTNA agent rollout to all machines</a:t>
            </a:r>
          </a:p>
        </p:txBody>
      </p:sp>
      <p:sp>
        <p:nvSpPr>
          <p:cNvPr id="24" name="Rounded Rectangle 23">
            <a:extLst>
              <a:ext uri="{FF2B5EF4-FFF2-40B4-BE49-F238E27FC236}">
                <a16:creationId xmlns:a16="http://schemas.microsoft.com/office/drawing/2014/main" id="{047773C5-C905-E3EA-640E-302CF05F68CC}"/>
              </a:ext>
            </a:extLst>
          </p:cNvPr>
          <p:cNvSpPr/>
          <p:nvPr/>
        </p:nvSpPr>
        <p:spPr>
          <a:xfrm>
            <a:off x="3892291" y="2428796"/>
            <a:ext cx="3037885" cy="190662"/>
          </a:xfrm>
          <a:prstGeom prst="roundRect">
            <a:avLst/>
          </a:prstGeom>
          <a:solidFill>
            <a:schemeClr val="bg2">
              <a:alpha val="75000"/>
            </a:schemeClr>
          </a:solidFill>
          <a:ln w="952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Implementation</a:t>
            </a:r>
          </a:p>
        </p:txBody>
      </p:sp>
      <p:sp>
        <p:nvSpPr>
          <p:cNvPr id="26" name="Rounded Rectangle 25">
            <a:extLst>
              <a:ext uri="{FF2B5EF4-FFF2-40B4-BE49-F238E27FC236}">
                <a16:creationId xmlns:a16="http://schemas.microsoft.com/office/drawing/2014/main" id="{06510977-6AB4-CF7A-1174-681D78132284}"/>
              </a:ext>
            </a:extLst>
          </p:cNvPr>
          <p:cNvSpPr/>
          <p:nvPr/>
        </p:nvSpPr>
        <p:spPr>
          <a:xfrm>
            <a:off x="2346469" y="1733323"/>
            <a:ext cx="1501836" cy="190662"/>
          </a:xfrm>
          <a:prstGeom prst="roundRect">
            <a:avLst/>
          </a:prstGeom>
          <a:solidFill>
            <a:schemeClr val="accent2">
              <a:alpha val="60000"/>
            </a:schemeClr>
          </a:solidFill>
          <a:ln w="952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$XX</a:t>
            </a:r>
          </a:p>
        </p:txBody>
      </p:sp>
      <p:sp>
        <p:nvSpPr>
          <p:cNvPr id="27" name="Rounded Rectangle 26">
            <a:extLst>
              <a:ext uri="{FF2B5EF4-FFF2-40B4-BE49-F238E27FC236}">
                <a16:creationId xmlns:a16="http://schemas.microsoft.com/office/drawing/2014/main" id="{058459B6-4C73-CCB2-B117-0BCF1F73EBC7}"/>
              </a:ext>
            </a:extLst>
          </p:cNvPr>
          <p:cNvSpPr/>
          <p:nvPr/>
        </p:nvSpPr>
        <p:spPr>
          <a:xfrm>
            <a:off x="3886768" y="1733323"/>
            <a:ext cx="1501836" cy="190662"/>
          </a:xfrm>
          <a:prstGeom prst="roundRect">
            <a:avLst/>
          </a:prstGeom>
          <a:solidFill>
            <a:schemeClr val="accent2">
              <a:alpha val="60000"/>
            </a:schemeClr>
          </a:solidFill>
          <a:ln w="952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$XX</a:t>
            </a:r>
          </a:p>
        </p:txBody>
      </p:sp>
      <p:sp>
        <p:nvSpPr>
          <p:cNvPr id="31" name="Rounded Rectangle 30">
            <a:extLst>
              <a:ext uri="{FF2B5EF4-FFF2-40B4-BE49-F238E27FC236}">
                <a16:creationId xmlns:a16="http://schemas.microsoft.com/office/drawing/2014/main" id="{344A654F-E2B5-80E1-FF56-9CA381D136CF}"/>
              </a:ext>
            </a:extLst>
          </p:cNvPr>
          <p:cNvSpPr/>
          <p:nvPr/>
        </p:nvSpPr>
        <p:spPr>
          <a:xfrm>
            <a:off x="5427068" y="1733323"/>
            <a:ext cx="1501836" cy="190662"/>
          </a:xfrm>
          <a:prstGeom prst="roundRect">
            <a:avLst/>
          </a:prstGeom>
          <a:solidFill>
            <a:schemeClr val="accent2">
              <a:alpha val="60000"/>
            </a:schemeClr>
          </a:solidFill>
          <a:ln w="952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$XX</a:t>
            </a:r>
          </a:p>
        </p:txBody>
      </p:sp>
      <p:sp>
        <p:nvSpPr>
          <p:cNvPr id="36" name="Rounded Rectangle 35">
            <a:extLst>
              <a:ext uri="{FF2B5EF4-FFF2-40B4-BE49-F238E27FC236}">
                <a16:creationId xmlns:a16="http://schemas.microsoft.com/office/drawing/2014/main" id="{79919FA8-7AE4-8EF8-66E6-84726334DFE0}"/>
              </a:ext>
            </a:extLst>
          </p:cNvPr>
          <p:cNvSpPr/>
          <p:nvPr/>
        </p:nvSpPr>
        <p:spPr>
          <a:xfrm>
            <a:off x="6972258" y="1733323"/>
            <a:ext cx="1501836" cy="190662"/>
          </a:xfrm>
          <a:prstGeom prst="roundRect">
            <a:avLst/>
          </a:prstGeom>
          <a:solidFill>
            <a:schemeClr val="accent2">
              <a:alpha val="60000"/>
            </a:schemeClr>
          </a:solidFill>
          <a:ln w="952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$XX</a:t>
            </a:r>
          </a:p>
        </p:txBody>
      </p:sp>
      <p:sp>
        <p:nvSpPr>
          <p:cNvPr id="38" name="Rounded Rectangle 37">
            <a:extLst>
              <a:ext uri="{FF2B5EF4-FFF2-40B4-BE49-F238E27FC236}">
                <a16:creationId xmlns:a16="http://schemas.microsoft.com/office/drawing/2014/main" id="{8338F973-945E-0A9B-F0E6-CBB33D257F49}"/>
              </a:ext>
            </a:extLst>
          </p:cNvPr>
          <p:cNvSpPr/>
          <p:nvPr/>
        </p:nvSpPr>
        <p:spPr>
          <a:xfrm>
            <a:off x="2346469" y="2193048"/>
            <a:ext cx="1501836" cy="190662"/>
          </a:xfrm>
          <a:prstGeom prst="roundRect">
            <a:avLst/>
          </a:prstGeom>
          <a:solidFill>
            <a:schemeClr val="accent2">
              <a:alpha val="60000"/>
            </a:schemeClr>
          </a:solidFill>
          <a:ln w="952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$XX</a:t>
            </a:r>
          </a:p>
        </p:txBody>
      </p:sp>
      <p:sp>
        <p:nvSpPr>
          <p:cNvPr id="39" name="Rounded Rectangle 38">
            <a:extLst>
              <a:ext uri="{FF2B5EF4-FFF2-40B4-BE49-F238E27FC236}">
                <a16:creationId xmlns:a16="http://schemas.microsoft.com/office/drawing/2014/main" id="{9210BD9D-CB2A-CD5A-A8C3-247B564426FD}"/>
              </a:ext>
            </a:extLst>
          </p:cNvPr>
          <p:cNvSpPr/>
          <p:nvPr/>
        </p:nvSpPr>
        <p:spPr>
          <a:xfrm>
            <a:off x="3886768" y="2653878"/>
            <a:ext cx="1501836" cy="190662"/>
          </a:xfrm>
          <a:prstGeom prst="roundRect">
            <a:avLst/>
          </a:prstGeom>
          <a:solidFill>
            <a:schemeClr val="accent2">
              <a:alpha val="60000"/>
            </a:schemeClr>
          </a:solidFill>
          <a:ln w="952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$XX</a:t>
            </a:r>
          </a:p>
        </p:txBody>
      </p:sp>
      <p:sp>
        <p:nvSpPr>
          <p:cNvPr id="40" name="Rounded Rectangle 39">
            <a:extLst>
              <a:ext uri="{FF2B5EF4-FFF2-40B4-BE49-F238E27FC236}">
                <a16:creationId xmlns:a16="http://schemas.microsoft.com/office/drawing/2014/main" id="{0B6F650C-524B-75D4-7FD3-3FEBC1B90B92}"/>
              </a:ext>
            </a:extLst>
          </p:cNvPr>
          <p:cNvSpPr/>
          <p:nvPr/>
        </p:nvSpPr>
        <p:spPr>
          <a:xfrm>
            <a:off x="5427068" y="2653878"/>
            <a:ext cx="1501836" cy="190662"/>
          </a:xfrm>
          <a:prstGeom prst="roundRect">
            <a:avLst/>
          </a:prstGeom>
          <a:solidFill>
            <a:schemeClr val="accent2">
              <a:alpha val="60000"/>
            </a:schemeClr>
          </a:solidFill>
          <a:ln w="952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$XX</a:t>
            </a:r>
          </a:p>
        </p:txBody>
      </p:sp>
      <p:sp>
        <p:nvSpPr>
          <p:cNvPr id="42" name="Rounded Rectangle 41">
            <a:extLst>
              <a:ext uri="{FF2B5EF4-FFF2-40B4-BE49-F238E27FC236}">
                <a16:creationId xmlns:a16="http://schemas.microsoft.com/office/drawing/2014/main" id="{47935B4A-B329-2E4E-9150-087E487B405D}"/>
              </a:ext>
            </a:extLst>
          </p:cNvPr>
          <p:cNvSpPr/>
          <p:nvPr/>
        </p:nvSpPr>
        <p:spPr>
          <a:xfrm>
            <a:off x="6972258" y="2653878"/>
            <a:ext cx="1501836" cy="190662"/>
          </a:xfrm>
          <a:prstGeom prst="roundRect">
            <a:avLst/>
          </a:prstGeom>
          <a:solidFill>
            <a:schemeClr val="accent2">
              <a:alpha val="60000"/>
            </a:schemeClr>
          </a:solidFill>
          <a:ln w="952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$XX</a:t>
            </a:r>
          </a:p>
        </p:txBody>
      </p:sp>
      <p:sp>
        <p:nvSpPr>
          <p:cNvPr id="43" name="Rounded Rectangle 42">
            <a:extLst>
              <a:ext uri="{FF2B5EF4-FFF2-40B4-BE49-F238E27FC236}">
                <a16:creationId xmlns:a16="http://schemas.microsoft.com/office/drawing/2014/main" id="{C5B667EC-4AB2-6505-54D2-E963CE63DC1B}"/>
              </a:ext>
            </a:extLst>
          </p:cNvPr>
          <p:cNvSpPr/>
          <p:nvPr/>
        </p:nvSpPr>
        <p:spPr>
          <a:xfrm>
            <a:off x="3886768" y="3115686"/>
            <a:ext cx="1501836" cy="190662"/>
          </a:xfrm>
          <a:prstGeom prst="roundRect">
            <a:avLst/>
          </a:prstGeom>
          <a:solidFill>
            <a:schemeClr val="accent2">
              <a:alpha val="60000"/>
            </a:schemeClr>
          </a:solidFill>
          <a:ln w="952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$XX</a:t>
            </a:r>
          </a:p>
        </p:txBody>
      </p:sp>
      <p:sp>
        <p:nvSpPr>
          <p:cNvPr id="44" name="Rounded Rectangle 43">
            <a:extLst>
              <a:ext uri="{FF2B5EF4-FFF2-40B4-BE49-F238E27FC236}">
                <a16:creationId xmlns:a16="http://schemas.microsoft.com/office/drawing/2014/main" id="{75628E49-793C-CA3E-AC87-443866765B12}"/>
              </a:ext>
            </a:extLst>
          </p:cNvPr>
          <p:cNvSpPr/>
          <p:nvPr/>
        </p:nvSpPr>
        <p:spPr>
          <a:xfrm>
            <a:off x="5427068" y="3115686"/>
            <a:ext cx="1501836" cy="190662"/>
          </a:xfrm>
          <a:prstGeom prst="roundRect">
            <a:avLst/>
          </a:prstGeom>
          <a:solidFill>
            <a:schemeClr val="accent2">
              <a:alpha val="60000"/>
            </a:schemeClr>
          </a:solidFill>
          <a:ln w="952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$XX</a:t>
            </a:r>
          </a:p>
        </p:txBody>
      </p:sp>
      <p:sp>
        <p:nvSpPr>
          <p:cNvPr id="45" name="Rounded Rectangle 44">
            <a:extLst>
              <a:ext uri="{FF2B5EF4-FFF2-40B4-BE49-F238E27FC236}">
                <a16:creationId xmlns:a16="http://schemas.microsoft.com/office/drawing/2014/main" id="{6012DEF1-E2C4-16AF-7AAB-4C2BA2DA3779}"/>
              </a:ext>
            </a:extLst>
          </p:cNvPr>
          <p:cNvSpPr/>
          <p:nvPr/>
        </p:nvSpPr>
        <p:spPr>
          <a:xfrm>
            <a:off x="6972258" y="3115686"/>
            <a:ext cx="1501836" cy="190662"/>
          </a:xfrm>
          <a:prstGeom prst="roundRect">
            <a:avLst/>
          </a:prstGeom>
          <a:solidFill>
            <a:schemeClr val="accent2">
              <a:alpha val="60000"/>
            </a:schemeClr>
          </a:solidFill>
          <a:ln w="952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$XX</a:t>
            </a:r>
          </a:p>
        </p:txBody>
      </p:sp>
      <p:sp>
        <p:nvSpPr>
          <p:cNvPr id="46" name="Rounded Rectangle 45">
            <a:extLst>
              <a:ext uri="{FF2B5EF4-FFF2-40B4-BE49-F238E27FC236}">
                <a16:creationId xmlns:a16="http://schemas.microsoft.com/office/drawing/2014/main" id="{18CD4BC7-AF13-0F74-F0A6-10E1F1F16638}"/>
              </a:ext>
            </a:extLst>
          </p:cNvPr>
          <p:cNvSpPr/>
          <p:nvPr/>
        </p:nvSpPr>
        <p:spPr>
          <a:xfrm>
            <a:off x="5427068" y="3700148"/>
            <a:ext cx="1501836" cy="190662"/>
          </a:xfrm>
          <a:prstGeom prst="roundRect">
            <a:avLst/>
          </a:prstGeom>
          <a:solidFill>
            <a:schemeClr val="accent2">
              <a:alpha val="60000"/>
            </a:schemeClr>
          </a:solidFill>
          <a:ln w="952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$XX</a:t>
            </a:r>
          </a:p>
        </p:txBody>
      </p:sp>
      <p:sp>
        <p:nvSpPr>
          <p:cNvPr id="47" name="Rounded Rectangle 46">
            <a:extLst>
              <a:ext uri="{FF2B5EF4-FFF2-40B4-BE49-F238E27FC236}">
                <a16:creationId xmlns:a16="http://schemas.microsoft.com/office/drawing/2014/main" id="{4D872F33-D9C7-4D45-C722-D05E871F1613}"/>
              </a:ext>
            </a:extLst>
          </p:cNvPr>
          <p:cNvSpPr/>
          <p:nvPr/>
        </p:nvSpPr>
        <p:spPr>
          <a:xfrm>
            <a:off x="2346469" y="4392529"/>
            <a:ext cx="1501836" cy="190662"/>
          </a:xfrm>
          <a:prstGeom prst="roundRect">
            <a:avLst/>
          </a:prstGeom>
          <a:solidFill>
            <a:schemeClr val="accent2">
              <a:alpha val="60000"/>
            </a:schemeClr>
          </a:solidFill>
          <a:ln w="952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$TBD</a:t>
            </a:r>
          </a:p>
        </p:txBody>
      </p:sp>
      <p:sp>
        <p:nvSpPr>
          <p:cNvPr id="48" name="Rounded Rectangle 47">
            <a:extLst>
              <a:ext uri="{FF2B5EF4-FFF2-40B4-BE49-F238E27FC236}">
                <a16:creationId xmlns:a16="http://schemas.microsoft.com/office/drawing/2014/main" id="{0168D73B-A386-5FC0-5B49-F1C687221DA9}"/>
              </a:ext>
            </a:extLst>
          </p:cNvPr>
          <p:cNvSpPr/>
          <p:nvPr/>
        </p:nvSpPr>
        <p:spPr>
          <a:xfrm>
            <a:off x="3886768" y="4392529"/>
            <a:ext cx="1501836" cy="190662"/>
          </a:xfrm>
          <a:prstGeom prst="roundRect">
            <a:avLst/>
          </a:prstGeom>
          <a:solidFill>
            <a:schemeClr val="accent2">
              <a:alpha val="60000"/>
            </a:schemeClr>
          </a:solidFill>
          <a:ln w="952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$TBD</a:t>
            </a:r>
          </a:p>
        </p:txBody>
      </p:sp>
      <p:sp>
        <p:nvSpPr>
          <p:cNvPr id="49" name="Rounded Rectangle 48">
            <a:extLst>
              <a:ext uri="{FF2B5EF4-FFF2-40B4-BE49-F238E27FC236}">
                <a16:creationId xmlns:a16="http://schemas.microsoft.com/office/drawing/2014/main" id="{02C3AEB1-75AC-332C-3250-C61BEE7587E2}"/>
              </a:ext>
            </a:extLst>
          </p:cNvPr>
          <p:cNvSpPr/>
          <p:nvPr/>
        </p:nvSpPr>
        <p:spPr>
          <a:xfrm>
            <a:off x="5427068" y="4392529"/>
            <a:ext cx="1501836" cy="190662"/>
          </a:xfrm>
          <a:prstGeom prst="roundRect">
            <a:avLst/>
          </a:prstGeom>
          <a:solidFill>
            <a:schemeClr val="accent2">
              <a:alpha val="60000"/>
            </a:schemeClr>
          </a:solidFill>
          <a:ln w="952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$TBD</a:t>
            </a:r>
          </a:p>
        </p:txBody>
      </p:sp>
      <p:sp>
        <p:nvSpPr>
          <p:cNvPr id="51" name="Rounded Rectangle 50">
            <a:extLst>
              <a:ext uri="{FF2B5EF4-FFF2-40B4-BE49-F238E27FC236}">
                <a16:creationId xmlns:a16="http://schemas.microsoft.com/office/drawing/2014/main" id="{ED84DF76-E12D-8ECE-0BAC-B0E6F8A8025F}"/>
              </a:ext>
            </a:extLst>
          </p:cNvPr>
          <p:cNvSpPr/>
          <p:nvPr/>
        </p:nvSpPr>
        <p:spPr>
          <a:xfrm>
            <a:off x="6972258" y="4392529"/>
            <a:ext cx="1501836" cy="190662"/>
          </a:xfrm>
          <a:prstGeom prst="roundRect">
            <a:avLst/>
          </a:prstGeom>
          <a:solidFill>
            <a:schemeClr val="accent2">
              <a:alpha val="60000"/>
            </a:schemeClr>
          </a:solidFill>
          <a:ln w="952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$TBD</a:t>
            </a:r>
          </a:p>
        </p:txBody>
      </p:sp>
      <p:sp>
        <p:nvSpPr>
          <p:cNvPr id="55" name="Rounded Rectangle 54">
            <a:extLst>
              <a:ext uri="{FF2B5EF4-FFF2-40B4-BE49-F238E27FC236}">
                <a16:creationId xmlns:a16="http://schemas.microsoft.com/office/drawing/2014/main" id="{D5752AE0-7612-2423-D232-71A4BB090FCA}"/>
              </a:ext>
            </a:extLst>
          </p:cNvPr>
          <p:cNvSpPr/>
          <p:nvPr/>
        </p:nvSpPr>
        <p:spPr>
          <a:xfrm>
            <a:off x="5427068" y="3341501"/>
            <a:ext cx="1501836" cy="314553"/>
          </a:xfrm>
          <a:prstGeom prst="roundRect">
            <a:avLst/>
          </a:prstGeom>
          <a:solidFill>
            <a:schemeClr val="accent4">
              <a:alpha val="60000"/>
            </a:schemeClr>
          </a:solidFill>
          <a:ln w="952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Gap assessment</a:t>
            </a:r>
          </a:p>
        </p:txBody>
      </p:sp>
      <p:sp>
        <p:nvSpPr>
          <p:cNvPr id="57" name="Rounded Rectangle 56">
            <a:extLst>
              <a:ext uri="{FF2B5EF4-FFF2-40B4-BE49-F238E27FC236}">
                <a16:creationId xmlns:a16="http://schemas.microsoft.com/office/drawing/2014/main" id="{3B250189-8DEC-0B30-4415-7BA7DACE7380}"/>
              </a:ext>
            </a:extLst>
          </p:cNvPr>
          <p:cNvSpPr/>
          <p:nvPr/>
        </p:nvSpPr>
        <p:spPr>
          <a:xfrm>
            <a:off x="3886941" y="2886620"/>
            <a:ext cx="4577505" cy="190662"/>
          </a:xfrm>
          <a:prstGeom prst="roundRect">
            <a:avLst/>
          </a:prstGeom>
          <a:solidFill>
            <a:schemeClr val="accent3">
              <a:alpha val="75000"/>
            </a:schemeClr>
          </a:solidFill>
          <a:ln w="952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Conduct assessment — Critical apps</a:t>
            </a:r>
          </a:p>
        </p:txBody>
      </p:sp>
      <p:sp>
        <p:nvSpPr>
          <p:cNvPr id="58" name="Rounded Rectangle 57">
            <a:extLst>
              <a:ext uri="{FF2B5EF4-FFF2-40B4-BE49-F238E27FC236}">
                <a16:creationId xmlns:a16="http://schemas.microsoft.com/office/drawing/2014/main" id="{BBFB8687-A3BA-B1AF-8CD9-AB2EF10DF933}"/>
              </a:ext>
            </a:extLst>
          </p:cNvPr>
          <p:cNvSpPr/>
          <p:nvPr/>
        </p:nvSpPr>
        <p:spPr>
          <a:xfrm>
            <a:off x="2341764" y="3932804"/>
            <a:ext cx="1501836" cy="190662"/>
          </a:xfrm>
          <a:prstGeom prst="roundRect">
            <a:avLst/>
          </a:prstGeom>
          <a:solidFill>
            <a:schemeClr val="accent5">
              <a:alpha val="50049"/>
            </a:schemeClr>
          </a:solidFill>
          <a:ln w="952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Recruit and onboard</a:t>
            </a:r>
          </a:p>
        </p:txBody>
      </p:sp>
      <p:sp>
        <p:nvSpPr>
          <p:cNvPr id="59" name="Rounded Rectangle 58">
            <a:extLst>
              <a:ext uri="{FF2B5EF4-FFF2-40B4-BE49-F238E27FC236}">
                <a16:creationId xmlns:a16="http://schemas.microsoft.com/office/drawing/2014/main" id="{B7EDDFAA-6910-7B36-5EEE-5BDBC16126FA}"/>
              </a:ext>
            </a:extLst>
          </p:cNvPr>
          <p:cNvSpPr/>
          <p:nvPr/>
        </p:nvSpPr>
        <p:spPr>
          <a:xfrm>
            <a:off x="2346468" y="1496429"/>
            <a:ext cx="4575358" cy="190662"/>
          </a:xfrm>
          <a:prstGeom prst="roundRect">
            <a:avLst/>
          </a:prstGeom>
          <a:solidFill>
            <a:schemeClr val="bg2">
              <a:alpha val="75000"/>
            </a:schemeClr>
          </a:solidFill>
          <a:ln w="952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Critical apps integrations</a:t>
            </a:r>
          </a:p>
        </p:txBody>
      </p:sp>
      <p:sp>
        <p:nvSpPr>
          <p:cNvPr id="61" name="Rounded Rectangle 60">
            <a:extLst>
              <a:ext uri="{FF2B5EF4-FFF2-40B4-BE49-F238E27FC236}">
                <a16:creationId xmlns:a16="http://schemas.microsoft.com/office/drawing/2014/main" id="{3004E2CA-41F1-7D8A-F65F-BF416BFAF345}"/>
              </a:ext>
            </a:extLst>
          </p:cNvPr>
          <p:cNvSpPr/>
          <p:nvPr/>
        </p:nvSpPr>
        <p:spPr>
          <a:xfrm>
            <a:off x="6972258" y="1496512"/>
            <a:ext cx="1501836" cy="190662"/>
          </a:xfrm>
          <a:prstGeom prst="roundRect">
            <a:avLst/>
          </a:prstGeom>
          <a:solidFill>
            <a:srgbClr val="E2DFD6"/>
          </a:solidFill>
          <a:ln w="952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Access review module</a:t>
            </a:r>
          </a:p>
        </p:txBody>
      </p:sp>
    </p:spTree>
    <p:extLst>
      <p:ext uri="{BB962C8B-B14F-4D97-AF65-F5344CB8AC3E}">
        <p14:creationId xmlns:p14="http://schemas.microsoft.com/office/powerpoint/2010/main" val="29985103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FY23 Theme">
  <a:themeElements>
    <a:clrScheme name="Barracuda Colors">
      <a:dk1>
        <a:sysClr val="windowText" lastClr="000000"/>
      </a:dk1>
      <a:lt1>
        <a:sysClr val="window" lastClr="FFFFFF"/>
      </a:lt1>
      <a:dk2>
        <a:srgbClr val="425160"/>
      </a:dk2>
      <a:lt2>
        <a:srgbClr val="DED9C9"/>
      </a:lt2>
      <a:accent1>
        <a:srgbClr val="0088CE"/>
      </a:accent1>
      <a:accent2>
        <a:srgbClr val="00B098"/>
      </a:accent2>
      <a:accent3>
        <a:srgbClr val="82C341"/>
      </a:accent3>
      <a:accent4>
        <a:srgbClr val="00B5D1"/>
      </a:accent4>
      <a:accent5>
        <a:srgbClr val="9253A1"/>
      </a:accent5>
      <a:accent6>
        <a:srgbClr val="FDB913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rtlCol="0" anchor="ctr"/>
      <a:lstStyle>
        <a:defPPr algn="ctr">
          <a:defRPr sz="2000" dirty="0" err="1">
            <a:latin typeface="Segoe UI Light" panose="020B0502040204020203" pitchFamily="34" charset="0"/>
            <a:cs typeface="Segoe UI Light" panose="020B0502040204020203" pitchFamily="34" charset="0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none" rtlCol="0">
        <a:spAutoFit/>
      </a:bodyPr>
      <a:lstStyle>
        <a:defPPr algn="l">
          <a:spcAft>
            <a:spcPts val="600"/>
          </a:spcAft>
          <a:defRPr dirty="0" err="1" smtClean="0">
            <a:solidFill>
              <a:schemeClr val="bg1"/>
            </a:solidFill>
            <a:latin typeface="Segoe UI Light" panose="020B0502040204020203" pitchFamily="34" charset="0"/>
            <a:cs typeface="Segoe UI Light" panose="020B0502040204020203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FY23 PowerPoint Template" id="{A291B559-91F8-4D78-8476-9C6E3826324E}" vid="{95B6AA1F-435F-414F-BF49-CE5C678C713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E1603FBF546A54D804851C13BA0248C" ma:contentTypeVersion="18" ma:contentTypeDescription="Create a new document." ma:contentTypeScope="" ma:versionID="3729c154b1c3152844bbfe6ce878fc8f">
  <xsd:schema xmlns:xsd="http://www.w3.org/2001/XMLSchema" xmlns:xs="http://www.w3.org/2001/XMLSchema" xmlns:p="http://schemas.microsoft.com/office/2006/metadata/properties" xmlns:ns2="c3f20e72-439c-4dbe-b157-23319641226e" xmlns:ns3="518f486d-afab-4cb2-a7ef-0b83dcedac6b" targetNamespace="http://schemas.microsoft.com/office/2006/metadata/properties" ma:root="true" ma:fieldsID="015c3afe25d91476ebf82b7fd9350ffc" ns2:_="" ns3:_="">
    <xsd:import namespace="c3f20e72-439c-4dbe-b157-23319641226e"/>
    <xsd:import namespace="518f486d-afab-4cb2-a7ef-0b83dcedac6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3f20e72-439c-4dbe-b157-23319641226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3" nillable="true" ma:displayName="Location" ma:internalName="MediaServiceLocation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44b04a47-3da3-402c-bfa7-da01fb9e8e9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18f486d-afab-4cb2-a7ef-0b83dcedac6b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b6427b16-8659-49a1-aac5-e33baf41311d}" ma:internalName="TaxCatchAll" ma:showField="CatchAllData" ma:web="518f486d-afab-4cb2-a7ef-0b83dcedac6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518f486d-afab-4cb2-a7ef-0b83dcedac6b" xsi:nil="true"/>
    <lcf76f155ced4ddcb4097134ff3c332f xmlns="c3f20e72-439c-4dbe-b157-23319641226e">
      <Terms xmlns="http://schemas.microsoft.com/office/infopath/2007/PartnerControls"/>
    </lcf76f155ced4ddcb4097134ff3c332f>
    <SharedWithUsers xmlns="518f486d-afab-4cb2-a7ef-0b83dcedac6b">
      <UserInfo>
        <DisplayName>Riaz Lakhani</DisplayName>
        <AccountId>27</AccountId>
        <AccountType/>
      </UserInfo>
      <UserInfo>
        <DisplayName>Justin Kelly (C)</DisplayName>
        <AccountId>190</AccountId>
        <AccountType/>
      </UserInfo>
      <UserInfo>
        <DisplayName>Curtis Means</DisplayName>
        <AccountId>24</AccountId>
        <AccountType/>
      </UserInfo>
    </SharedWithUsers>
  </documentManagement>
</p:properties>
</file>

<file path=customXml/itemProps1.xml><?xml version="1.0" encoding="utf-8"?>
<ds:datastoreItem xmlns:ds="http://schemas.openxmlformats.org/officeDocument/2006/customXml" ds:itemID="{952D581A-A5A3-43D2-8B2B-0391BDC574A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3f20e72-439c-4dbe-b157-23319641226e"/>
    <ds:schemaRef ds:uri="518f486d-afab-4cb2-a7ef-0b83dcedac6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145B9F25-63F5-4358-B016-5B43EB6C84C2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B873CDF4-3EF7-4D7B-A5A3-9F487CFD3DB9}">
  <ds:schemaRefs>
    <ds:schemaRef ds:uri="http://www.w3.org/XML/1998/namespace"/>
    <ds:schemaRef ds:uri="http://schemas.microsoft.com/office/infopath/2007/PartnerControls"/>
    <ds:schemaRef ds:uri="http://schemas.openxmlformats.org/package/2006/metadata/core-properties"/>
    <ds:schemaRef ds:uri="http://schemas.microsoft.com/office/2006/documentManagement/types"/>
    <ds:schemaRef ds:uri="c3f20e72-439c-4dbe-b157-23319641226e"/>
    <ds:schemaRef ds:uri="http://purl.org/dc/dcmitype/"/>
    <ds:schemaRef ds:uri="http://schemas.microsoft.com/office/2006/metadata/properties"/>
    <ds:schemaRef ds:uri="518f486d-afab-4cb2-a7ef-0b83dcedac6b"/>
    <ds:schemaRef ds:uri="http://purl.org/dc/terms/"/>
    <ds:schemaRef ds:uri="http://purl.org/dc/elements/1.1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1738</TotalTime>
  <Words>1256</Words>
  <Application>Microsoft Macintosh PowerPoint</Application>
  <PresentationFormat>On-screen Show (16:9)</PresentationFormat>
  <Paragraphs>188</Paragraphs>
  <Slides>12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20" baseType="lpstr">
      <vt:lpstr>Arial</vt:lpstr>
      <vt:lpstr>Calibri</vt:lpstr>
      <vt:lpstr>Calibri Light</vt:lpstr>
      <vt:lpstr>Museo Slab 300</vt:lpstr>
      <vt:lpstr>Segoe UI</vt:lpstr>
      <vt:lpstr>Segoe UI Light</vt:lpstr>
      <vt:lpstr>Segoe UI Semibold</vt:lpstr>
      <vt:lpstr>FY23 Theme</vt:lpstr>
      <vt:lpstr>The CISO script: A template presentation for board meetings</vt:lpstr>
      <vt:lpstr>PowerPoint Presentation</vt:lpstr>
      <vt:lpstr>Agenda</vt:lpstr>
      <vt:lpstr>PowerPoint Presentation</vt:lpstr>
      <vt:lpstr>How we keep the company cyber resilient</vt:lpstr>
      <vt:lpstr>The big picture – Recent industry breaches</vt:lpstr>
      <vt:lpstr>The risk assessment</vt:lpstr>
      <vt:lpstr>Risk assessment results </vt:lpstr>
      <vt:lpstr>Risk scorecards</vt:lpstr>
      <vt:lpstr>Risk scorecard examples: High risk</vt:lpstr>
      <vt:lpstr>Return on investment</vt:lpstr>
      <vt:lpstr> Project timeline and investment needed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Alyssa Enright</dc:creator>
  <cp:lastModifiedBy>Abhishek Desai</cp:lastModifiedBy>
  <cp:revision>46</cp:revision>
  <dcterms:created xsi:type="dcterms:W3CDTF">2021-09-21T19:11:02Z</dcterms:created>
  <dcterms:modified xsi:type="dcterms:W3CDTF">2024-07-01T20:27:31Z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0x0101002F7F90652A268F47A4E0C7055425D645</vt:lpwstr>
  </property>
  <property fmtid="{D5CDD505-2E9C-101B-9397-08002B2CF9AE}" pid="3" name="MediaServiceImageTags">
    <vt:lpwstr/>
  </property>
  <property fmtid="{D5CDD505-2E9C-101B-9397-08002B2CF9AE}" pid="4" name="MSIP_Label_6cfb4377-ba07-48f7-9213-83f4753711b8_Enabled">
    <vt:lpwstr>true</vt:lpwstr>
  </property>
  <property fmtid="{D5CDD505-2E9C-101B-9397-08002B2CF9AE}" pid="5" name="MSIP_Label_6cfb4377-ba07-48f7-9213-83f4753711b8_SetDate">
    <vt:lpwstr>2023-10-10T20:12:41Z</vt:lpwstr>
  </property>
  <property fmtid="{D5CDD505-2E9C-101B-9397-08002B2CF9AE}" pid="6" name="MSIP_Label_6cfb4377-ba07-48f7-9213-83f4753711b8_Method">
    <vt:lpwstr>Privileged</vt:lpwstr>
  </property>
  <property fmtid="{D5CDD505-2E9C-101B-9397-08002B2CF9AE}" pid="7" name="MSIP_Label_6cfb4377-ba07-48f7-9213-83f4753711b8_Name">
    <vt:lpwstr>Sensitive Info</vt:lpwstr>
  </property>
  <property fmtid="{D5CDD505-2E9C-101B-9397-08002B2CF9AE}" pid="8" name="MSIP_Label_6cfb4377-ba07-48f7-9213-83f4753711b8_SiteId">
    <vt:lpwstr>b893e0b8-2743-4fa7-81eb-0155a9060350</vt:lpwstr>
  </property>
  <property fmtid="{D5CDD505-2E9C-101B-9397-08002B2CF9AE}" pid="9" name="MSIP_Label_6cfb4377-ba07-48f7-9213-83f4753711b8_ActionId">
    <vt:lpwstr>6d530c24-4309-45bf-ae6c-15a749d3fc3b</vt:lpwstr>
  </property>
  <property fmtid="{D5CDD505-2E9C-101B-9397-08002B2CF9AE}" pid="10" name="MSIP_Label_6cfb4377-ba07-48f7-9213-83f4753711b8_ContentBits">
    <vt:lpwstr>0</vt:lpwstr>
  </property>
</Properties>
</file>